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46"/>
  </p:notesMasterIdLst>
  <p:sldIdLst>
    <p:sldId id="1659" r:id="rId3"/>
    <p:sldId id="2121" r:id="rId4"/>
    <p:sldId id="1961" r:id="rId5"/>
    <p:sldId id="2050" r:id="rId6"/>
    <p:sldId id="2189" r:id="rId7"/>
    <p:sldId id="2218" r:id="rId8"/>
    <p:sldId id="1966" r:id="rId9"/>
    <p:sldId id="2123" r:id="rId10"/>
    <p:sldId id="2190" r:id="rId11"/>
    <p:sldId id="2191" r:id="rId12"/>
    <p:sldId id="2192" r:id="rId13"/>
    <p:sldId id="2193" r:id="rId14"/>
    <p:sldId id="2194" r:id="rId15"/>
    <p:sldId id="2024" r:id="rId16"/>
    <p:sldId id="2195" r:id="rId17"/>
    <p:sldId id="2196" r:id="rId18"/>
    <p:sldId id="2217" r:id="rId19"/>
    <p:sldId id="2197" r:id="rId20"/>
    <p:sldId id="2220" r:id="rId21"/>
    <p:sldId id="2199" r:id="rId22"/>
    <p:sldId id="2198" r:id="rId23"/>
    <p:sldId id="2153" r:id="rId24"/>
    <p:sldId id="2200" r:id="rId25"/>
    <p:sldId id="2201" r:id="rId26"/>
    <p:sldId id="2202" r:id="rId27"/>
    <p:sldId id="2203" r:id="rId28"/>
    <p:sldId id="2204" r:id="rId29"/>
    <p:sldId id="2205" r:id="rId30"/>
    <p:sldId id="2018" r:id="rId31"/>
    <p:sldId id="2206" r:id="rId32"/>
    <p:sldId id="2207" r:id="rId33"/>
    <p:sldId id="2208" r:id="rId34"/>
    <p:sldId id="2209" r:id="rId35"/>
    <p:sldId id="2210" r:id="rId36"/>
    <p:sldId id="2211" r:id="rId37"/>
    <p:sldId id="2219" r:id="rId38"/>
    <p:sldId id="2212" r:id="rId39"/>
    <p:sldId id="2213" r:id="rId40"/>
    <p:sldId id="2221" r:id="rId41"/>
    <p:sldId id="2215" r:id="rId42"/>
    <p:sldId id="2216" r:id="rId43"/>
    <p:sldId id="1948" r:id="rId44"/>
    <p:sldId id="1894"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F4FF"/>
    <a:srgbClr val="FFF3E5"/>
    <a:srgbClr val="FFEBD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1674" autoAdjust="0"/>
    <p:restoredTop sz="86418" autoAdjust="0"/>
  </p:normalViewPr>
  <p:slideViewPr>
    <p:cSldViewPr>
      <p:cViewPr varScale="1">
        <p:scale>
          <a:sx n="97" d="100"/>
          <a:sy n="97" d="100"/>
        </p:scale>
        <p:origin x="-1576" y="-7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0"/>
    </p:cViewPr>
  </p:sorterViewPr>
  <p:notesViewPr>
    <p:cSldViewPr>
      <p:cViewPr varScale="1">
        <p:scale>
          <a:sx n="83" d="100"/>
          <a:sy n="83" d="100"/>
        </p:scale>
        <p:origin x="-3241"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68478F-85AB-4F2F-9836-360E2A3B8D3A}" type="datetimeFigureOut">
              <a:rPr lang="en-US" smtClean="0"/>
              <a:pPr/>
              <a:t>7/4/2022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9C13DB-1E66-41C6-A5A3-6652159ABCB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pPr/>
              <a:t>3</a:t>
            </a:fld>
            <a:endParaRPr lang="en-US" dirty="0"/>
          </a:p>
        </p:txBody>
      </p:sp>
      <p:sp>
        <p:nvSpPr>
          <p:cNvPr id="44034" name="Rectangle 2"/>
          <p:cNvSpPr>
            <a:spLocks noGrp="1" noRot="1" noChangeAspect="1" noChangeArrowheads="1" noTextEdit="1"/>
          </p:cNvSpPr>
          <p:nvPr>
            <p:ph type="sldImg"/>
          </p:nvPr>
        </p:nvSpPr>
        <p:spPr>
          <a:xfrm>
            <a:off x="1143000" y="685800"/>
            <a:ext cx="4572000" cy="3429000"/>
          </a:xfrm>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43</a:t>
            </a:fld>
            <a:endParaRPr lang="en-US" dirty="0">
              <a:solidFill>
                <a:prstClr val="black"/>
              </a:solidFill>
            </a:endParaRPr>
          </a:p>
        </p:txBody>
      </p:sp>
      <p:sp>
        <p:nvSpPr>
          <p:cNvPr id="44034" name="Rectangle 2"/>
          <p:cNvSpPr>
            <a:spLocks noGrp="1" noRot="1" noChangeAspect="1" noChangeArrowheads="1" noTextEdit="1"/>
          </p:cNvSpPr>
          <p:nvPr>
            <p:ph type="sldImg"/>
          </p:nvPr>
        </p:nvSpPr>
        <p:spPr>
          <a:xfrm>
            <a:off x="1143000" y="685800"/>
            <a:ext cx="4572000" cy="3429000"/>
          </a:xfrm>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3"/>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7/4/2022</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7/4/2022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7/4/2022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3"/>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7/4/2022</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7/4/2022</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7/4/2022</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6"/>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7/4/2022</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1"/>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49"/>
            <a:ext cx="4290556"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7" y="666749"/>
            <a:ext cx="4292241"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7/4/2022</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7/4/2022</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7/4/2022</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1"/>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2"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7/4/2022</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7/4/2022</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5"/>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7/4/2022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1"/>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7/4/2022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7/4/2022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3"/>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7/4/2022</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dirty="0"/>
          </a:p>
        </p:txBody>
      </p:sp>
      <p:sp>
        <p:nvSpPr>
          <p:cNvPr id="8" name="Title 7"/>
          <p:cNvSpPr>
            <a:spLocks noGrp="1"/>
          </p:cNvSpPr>
          <p:nvPr>
            <p:ph type="title"/>
          </p:nvPr>
        </p:nvSpPr>
        <p:spPr>
          <a:xfrm>
            <a:off x="180475" y="2947086"/>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7/4/2022</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1"/>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49"/>
            <a:ext cx="4290556"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7" y="666749"/>
            <a:ext cx="4292241"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7/4/2022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7/4/2022</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7/4/2022</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1"/>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2"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7/4/2022</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5"/>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pPr/>
              <a:t>7/4/2022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1"/>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3"/>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7/4/2022</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1"/>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3"/>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7/4/2022</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1"/>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50" y="105798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descr="http://theastuteberean.com/wp-content/uploads/2015/01/ephesians-2-pic.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11" name="Rectangle 10"/>
          <p:cNvSpPr/>
          <p:nvPr/>
        </p:nvSpPr>
        <p:spPr>
          <a:xfrm>
            <a:off x="0" y="152400"/>
            <a:ext cx="9144000" cy="1600438"/>
          </a:xfrm>
          <a:prstGeom prst="rect">
            <a:avLst/>
          </a:prstGeom>
        </p:spPr>
        <p:txBody>
          <a:bodyPr wrap="square">
            <a:spAutoFit/>
          </a:bodyPr>
          <a:lstStyle/>
          <a:p>
            <a:pPr algn="ctr"/>
            <a:r>
              <a:rPr lang="en-US" sz="5400" b="1" dirty="0" smtClean="0">
                <a:ln w="12700">
                  <a:solidFill>
                    <a:srgbClr val="002060"/>
                  </a:solidFill>
                </a:ln>
                <a:solidFill>
                  <a:srgbClr val="C00000"/>
                </a:solidFill>
                <a:effectLst>
                  <a:outerShdw blurRad="63500" dist="63500" dir="2700000" algn="tl">
                    <a:srgbClr val="000000">
                      <a:alpha val="45000"/>
                    </a:srgbClr>
                  </a:outerShdw>
                </a:effectLst>
                <a:latin typeface="Britannic Bold" pitchFamily="34" charset="0"/>
              </a:rPr>
              <a:t> </a:t>
            </a: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Off with the Old and One with the New</a:t>
            </a:r>
          </a:p>
          <a:p>
            <a:pPr algn="ctr"/>
            <a:r>
              <a:rPr lang="en-US" sz="44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4:17 – 32</a:t>
            </a:r>
          </a:p>
        </p:txBody>
      </p:sp>
      <p:sp>
        <p:nvSpPr>
          <p:cNvPr id="10" name="Rectangle 9"/>
          <p:cNvSpPr/>
          <p:nvPr/>
        </p:nvSpPr>
        <p:spPr>
          <a:xfrm>
            <a:off x="0" y="4724400"/>
            <a:ext cx="9144000" cy="1323439"/>
          </a:xfrm>
          <a:prstGeom prst="rect">
            <a:avLst/>
          </a:prstGeom>
        </p:spPr>
        <p:txBody>
          <a:bodyPr wrap="square">
            <a:spAutoFit/>
          </a:bodyPr>
          <a:lstStyle/>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Week  23  </a:t>
            </a:r>
          </a:p>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6 July 2022</a:t>
            </a:r>
            <a:endParaRPr lang="en-US" sz="4000" b="1" dirty="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up)">
                                      <p:cBhvr>
                                        <p:cTn id="7" dur="1000"/>
                                        <p:tgtEl>
                                          <p:spTgt spid="10">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wipe(up)">
                                      <p:cBhvr>
                                        <p:cTn id="10" dur="1000"/>
                                        <p:tgtEl>
                                          <p:spTgt spid="10">
                                            <p:txEl>
                                              <p:pRg st="1" end="1"/>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wipe(up)">
                                      <p:cBhvr>
                                        <p:cTn id="13" dur="1000"/>
                                        <p:tgtEl>
                                          <p:spTgt spid="11">
                                            <p:txEl>
                                              <p:pRg st="0" end="0"/>
                                            </p:txEl>
                                          </p:spTgt>
                                        </p:tgtEl>
                                      </p:cBhvr>
                                    </p:animEffect>
                                  </p:childTnLst>
                                </p:cTn>
                              </p:par>
                              <p:par>
                                <p:cTn id="14" presetID="22" presetClass="entr" presetSubtype="1" fill="hold" nodeType="with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animEffect transition="in" filter="wipe(up)">
                                      <p:cBhvr>
                                        <p:cTn id="16" dur="10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832092"/>
          </a:xfrm>
          <a:prstGeom prst="rect">
            <a:avLst/>
          </a:prstGeom>
          <a:noFill/>
          <a:effectLst/>
        </p:spPr>
        <p:txBody>
          <a:bodyPr wrap="square" rtlCol="0">
            <a:spAutoFit/>
          </a:bodyPr>
          <a:lstStyle/>
          <a:p>
            <a:pPr indent="457200">
              <a:spcAft>
                <a:spcPts val="1200"/>
              </a:spcAft>
            </a:pPr>
            <a:r>
              <a:rPr lang="en-US" sz="2200" b="1" dirty="0" smtClean="0">
                <a:effectLst>
                  <a:outerShdw blurRad="38100" dist="38100" dir="2700000" algn="tl">
                    <a:srgbClr val="000000">
                      <a:alpha val="43137"/>
                    </a:srgbClr>
                  </a:outerShdw>
                </a:effectLst>
                <a:latin typeface="Cambria" pitchFamily="18" charset="0"/>
              </a:rPr>
              <a:t>A DARK MIND</a:t>
            </a:r>
            <a:r>
              <a:rPr lang="en-US" sz="2400" b="1" dirty="0" smtClean="0">
                <a:latin typeface="Cambria" pitchFamily="18" charset="0"/>
              </a:rPr>
              <a:t> – The </a:t>
            </a:r>
            <a:r>
              <a:rPr lang="en-US" sz="2400" b="1" i="1" u="sng" dirty="0" smtClean="0">
                <a:latin typeface="Cambria" pitchFamily="18" charset="0"/>
              </a:rPr>
              <a:t>first</a:t>
            </a:r>
            <a:r>
              <a:rPr lang="en-US" sz="2400" b="1" dirty="0" smtClean="0">
                <a:latin typeface="Cambria" pitchFamily="18" charset="0"/>
              </a:rPr>
              <a:t> piece of grubby garb that needs to be tossed out of the believer’s wardrobe is the “futility of mind,” a “darkened understanding,” and the “ignorance” of God (</a:t>
            </a:r>
            <a:r>
              <a:rPr lang="en-US" sz="2400" b="1" dirty="0" smtClean="0">
                <a:effectLst>
                  <a:outerShdw blurRad="38100" dist="38100" dir="2700000" algn="tl">
                    <a:srgbClr val="000000">
                      <a:alpha val="43137"/>
                    </a:srgbClr>
                  </a:outerShdw>
                </a:effectLst>
                <a:latin typeface="Cambria" pitchFamily="18" charset="0"/>
              </a:rPr>
              <a:t>4:17-18</a:t>
            </a:r>
            <a:r>
              <a:rPr lang="en-US" sz="2400" b="1" dirty="0" smtClean="0">
                <a:latin typeface="Cambria" pitchFamily="18" charset="0"/>
              </a:rPr>
              <a:t>).  </a:t>
            </a:r>
          </a:p>
          <a:p>
            <a:pPr indent="457200">
              <a:spcAft>
                <a:spcPts val="1200"/>
              </a:spcAft>
            </a:pPr>
            <a:r>
              <a:rPr lang="en-US" sz="2400" b="1" dirty="0" smtClean="0">
                <a:latin typeface="Cambria" pitchFamily="18" charset="0"/>
              </a:rPr>
              <a:t>This doesn’t mean that an unsaved person lacks intelligence or reason, but that he or she has no spiritual perception.  Unbelievers are simply incapable of accepting the things of God, which are “spiritually appraised”        (</a:t>
            </a:r>
            <a:r>
              <a:rPr lang="en-US" sz="2400" b="1" dirty="0" smtClean="0">
                <a:effectLst>
                  <a:outerShdw blurRad="38100" dist="38100" dir="2700000" algn="tl">
                    <a:srgbClr val="000000">
                      <a:alpha val="43137"/>
                    </a:srgbClr>
                  </a:outerShdw>
                </a:effectLst>
                <a:latin typeface="Cambria" pitchFamily="18" charset="0"/>
              </a:rPr>
              <a:t>1Cor 2:14</a:t>
            </a:r>
            <a:r>
              <a:rPr lang="en-US" sz="2400" b="1" dirty="0" smtClean="0">
                <a:latin typeface="Cambria" pitchFamily="18" charset="0"/>
              </a:rPr>
              <a:t>).  </a:t>
            </a:r>
          </a:p>
          <a:p>
            <a:pPr indent="457200">
              <a:spcAft>
                <a:spcPts val="1200"/>
              </a:spcAft>
            </a:pPr>
            <a:r>
              <a:rPr lang="en-US" sz="2400" b="1" dirty="0" smtClean="0">
                <a:latin typeface="Cambria" pitchFamily="18" charset="0"/>
              </a:rPr>
              <a:t>This begins to explain how a greatly intelligent, sophisticated, and well-educated person can be totally lost with regard to God, Christ, and spiritual things. </a:t>
            </a:r>
            <a:r>
              <a:rPr lang="en-US" sz="2400" b="1" i="1" dirty="0" smtClean="0">
                <a:latin typeface="Cambria" pitchFamily="18" charset="0"/>
              </a:rPr>
              <a:t> </a:t>
            </a:r>
            <a:r>
              <a:rPr lang="en-US" sz="2400" b="1" dirty="0" smtClean="0">
                <a:latin typeface="Cambria" pitchFamily="18" charset="0"/>
              </a:rPr>
              <a: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4:17 – 19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570756"/>
          </a:xfrm>
          <a:prstGeom prst="rect">
            <a:avLst/>
          </a:prstGeom>
          <a:noFill/>
          <a:effectLst/>
        </p:spPr>
        <p:txBody>
          <a:bodyPr wrap="square" rtlCol="0">
            <a:spAutoFit/>
          </a:bodyPr>
          <a:lstStyle/>
          <a:p>
            <a:pPr indent="457200">
              <a:spcAft>
                <a:spcPts val="1200"/>
              </a:spcAft>
            </a:pPr>
            <a:r>
              <a:rPr lang="en-US" sz="2200" b="1" dirty="0" smtClean="0">
                <a:effectLst>
                  <a:outerShdw blurRad="38100" dist="38100" dir="2700000" algn="tl">
                    <a:srgbClr val="000000">
                      <a:alpha val="43137"/>
                    </a:srgbClr>
                  </a:outerShdw>
                </a:effectLst>
                <a:latin typeface="Cambria" pitchFamily="18" charset="0"/>
              </a:rPr>
              <a:t>A HARD HEART</a:t>
            </a:r>
            <a:r>
              <a:rPr lang="en-US" sz="2400" b="1" dirty="0" smtClean="0">
                <a:latin typeface="Cambria" pitchFamily="18" charset="0"/>
              </a:rPr>
              <a:t> – The </a:t>
            </a:r>
            <a:r>
              <a:rPr lang="en-US" sz="2400" b="1" i="1" u="sng" dirty="0" smtClean="0">
                <a:latin typeface="Cambria" pitchFamily="18" charset="0"/>
              </a:rPr>
              <a:t>second</a:t>
            </a:r>
            <a:r>
              <a:rPr lang="en-US" sz="2400" b="1" dirty="0" smtClean="0">
                <a:latin typeface="Cambria" pitchFamily="18" charset="0"/>
              </a:rPr>
              <a:t> article of mucky clothing is a “hardness of heart” and a “callous” condition (</a:t>
            </a:r>
            <a:r>
              <a:rPr lang="en-US" sz="2400" b="1" dirty="0" smtClean="0">
                <a:effectLst>
                  <a:outerShdw blurRad="38100" dist="38100" dir="2700000" algn="tl">
                    <a:srgbClr val="000000">
                      <a:alpha val="43137"/>
                    </a:srgbClr>
                  </a:outerShdw>
                </a:effectLst>
                <a:latin typeface="Cambria" pitchFamily="18" charset="0"/>
              </a:rPr>
              <a:t>4:18-19</a:t>
            </a:r>
            <a:r>
              <a:rPr lang="en-US" sz="2400" b="1" dirty="0" smtClean="0">
                <a:latin typeface="Cambria" pitchFamily="18" charset="0"/>
              </a:rPr>
              <a:t>), which Paul describes as the root cause of the futility, darkness, and ignorance of their minds.  </a:t>
            </a:r>
          </a:p>
          <a:p>
            <a:pPr indent="457200">
              <a:spcAft>
                <a:spcPts val="1200"/>
              </a:spcAft>
            </a:pPr>
            <a:r>
              <a:rPr lang="en-US" sz="2400" b="1" dirty="0" smtClean="0">
                <a:latin typeface="Cambria" pitchFamily="18" charset="0"/>
              </a:rPr>
              <a:t>The word </a:t>
            </a:r>
            <a:r>
              <a:rPr lang="en-US" sz="2400" b="1" i="1" dirty="0" smtClean="0">
                <a:effectLst>
                  <a:outerShdw blurRad="38100" dist="38100" dir="2700000" algn="tl">
                    <a:srgbClr val="000000">
                      <a:alpha val="43137"/>
                    </a:srgbClr>
                  </a:outerShdw>
                </a:effectLst>
                <a:latin typeface="Cambria" pitchFamily="18" charset="0"/>
              </a:rPr>
              <a:t>“hardness”</a:t>
            </a:r>
            <a:r>
              <a:rPr lang="en-US" sz="2400" b="1" dirty="0" smtClean="0">
                <a:latin typeface="Cambria" pitchFamily="18" charset="0"/>
              </a:rPr>
              <a:t> indicates a s stony, petrified condition, like that of a once living, growing tree that has be petrified over the course of centuries.  Applied to the heart in </a:t>
            </a:r>
            <a:r>
              <a:rPr lang="en-US" sz="2400" b="1" dirty="0" smtClean="0">
                <a:effectLst>
                  <a:outerShdw blurRad="38100" dist="38100" dir="2700000" algn="tl">
                    <a:srgbClr val="000000">
                      <a:alpha val="43137"/>
                    </a:srgbClr>
                  </a:outerShdw>
                </a:effectLst>
                <a:latin typeface="Cambria" pitchFamily="18" charset="0"/>
              </a:rPr>
              <a:t>4:18</a:t>
            </a:r>
            <a:r>
              <a:rPr lang="en-US" sz="2400" b="1" dirty="0" smtClean="0">
                <a:latin typeface="Cambria" pitchFamily="18" charset="0"/>
              </a:rPr>
              <a:t>, it emphasizes the impenetrable nature of a person’s cold, calloused heart.  </a:t>
            </a:r>
          </a:p>
          <a:p>
            <a:pPr indent="457200">
              <a:spcAft>
                <a:spcPts val="1200"/>
              </a:spcAft>
            </a:pPr>
            <a:r>
              <a:rPr lang="en-US" sz="2400" b="1" dirty="0" smtClean="0">
                <a:latin typeface="Cambria" pitchFamily="18" charset="0"/>
              </a:rPr>
              <a:t>This “hardness of heart” means sheer rebelliousness, not emotional insensitivity.  This leads to further darkening of understanding as God is displaced from the central position He should occupy.  This in turn leads to the failure of the human conscience and the downward spiral in sin. </a:t>
            </a:r>
            <a:r>
              <a:rPr lang="en-US" sz="2400" b="1" i="1" dirty="0" smtClean="0">
                <a:latin typeface="Cambria" pitchFamily="18" charset="0"/>
              </a:rPr>
              <a:t> </a:t>
            </a:r>
            <a:r>
              <a:rPr lang="en-US" sz="2400" b="1" dirty="0" smtClean="0">
                <a:latin typeface="Cambria" pitchFamily="18" charset="0"/>
              </a:rPr>
              <a: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4:17 – 19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416868"/>
          </a:xfrm>
          <a:prstGeom prst="rect">
            <a:avLst/>
          </a:prstGeom>
          <a:noFill/>
          <a:effectLst/>
        </p:spPr>
        <p:txBody>
          <a:bodyPr wrap="square" rtlCol="0">
            <a:spAutoFit/>
          </a:bodyPr>
          <a:lstStyle/>
          <a:p>
            <a:pPr indent="457200">
              <a:spcAft>
                <a:spcPts val="1200"/>
              </a:spcAft>
            </a:pPr>
            <a:r>
              <a:rPr lang="en-US" sz="2200" b="1" dirty="0" smtClean="0">
                <a:effectLst>
                  <a:outerShdw blurRad="38100" dist="38100" dir="2700000" algn="tl">
                    <a:srgbClr val="000000">
                      <a:alpha val="43137"/>
                    </a:srgbClr>
                  </a:outerShdw>
                </a:effectLst>
                <a:latin typeface="Cambria" pitchFamily="18" charset="0"/>
              </a:rPr>
              <a:t>A SIN-FILLED LIFE</a:t>
            </a:r>
            <a:r>
              <a:rPr lang="en-US" sz="2400" b="1" dirty="0" smtClean="0">
                <a:latin typeface="Cambria" pitchFamily="18" charset="0"/>
              </a:rPr>
              <a:t> – A dark mind and hard heart aren’t exactly ideal conditions for cultivating a garden of nourishing spiritual delights.  Instead of the fruit of the Spirit, such conditions bring forth the weeds of sensuality, impurity, and greed (</a:t>
            </a:r>
            <a:r>
              <a:rPr lang="en-US" sz="2400" b="1" dirty="0" smtClean="0">
                <a:effectLst>
                  <a:outerShdw blurRad="38100" dist="38100" dir="2700000" algn="tl">
                    <a:srgbClr val="000000">
                      <a:alpha val="43137"/>
                    </a:srgbClr>
                  </a:outerShdw>
                </a:effectLst>
                <a:latin typeface="Cambria" pitchFamily="18" charset="0"/>
              </a:rPr>
              <a:t>4:19</a:t>
            </a:r>
            <a:r>
              <a:rPr lang="en-US" sz="2400" b="1" dirty="0" smtClean="0">
                <a:latin typeface="Cambria" pitchFamily="18" charset="0"/>
              </a:rPr>
              <a:t>).  These terms picture a lifestyle that has sunk to a moral low.  Having become utterly insensitive to right and wrong, the man or woman in this condition lives a wild life without decency, shame, or thought of repercussions.  That vividly describes our contemporary Christless culture—unhindered lust, unbridled promiscuity, and uncontrolled self-indulgence.  </a:t>
            </a:r>
          </a:p>
          <a:p>
            <a:pPr indent="457200">
              <a:spcAft>
                <a:spcPts val="1200"/>
              </a:spcAft>
            </a:pPr>
            <a:r>
              <a:rPr lang="en-US" sz="2400" b="1" dirty="0" smtClean="0">
                <a:latin typeface="Cambria" pitchFamily="18" charset="0"/>
              </a:rPr>
              <a:t>“Our culture is hell-bent in its cavalier, reckless pursuit of sin, and it makes psychopaths its martyrs and drag queens its models” (</a:t>
            </a:r>
            <a:r>
              <a:rPr lang="en-US" sz="2400" b="1" dirty="0" smtClean="0">
                <a:effectLst>
                  <a:outerShdw blurRad="38100" dist="38100" dir="2700000" algn="tl">
                    <a:srgbClr val="000000">
                      <a:alpha val="43137"/>
                    </a:srgbClr>
                  </a:outerShdw>
                </a:effectLst>
                <a:latin typeface="Cambria" pitchFamily="18" charset="0"/>
              </a:rPr>
              <a:t>Kent Hughes</a:t>
            </a:r>
            <a:r>
              <a:rPr lang="en-US" sz="2400" b="1" dirty="0" smtClean="0">
                <a:latin typeface="Cambria" pitchFamily="18" charset="0"/>
              </a:rPr>
              <a:t>). </a:t>
            </a:r>
            <a:r>
              <a:rPr lang="en-US" sz="2400" b="1" i="1" dirty="0" smtClean="0">
                <a:latin typeface="Cambria" pitchFamily="18" charset="0"/>
              </a:rPr>
              <a:t> </a:t>
            </a:r>
            <a:r>
              <a:rPr lang="en-US" sz="2400" b="1" dirty="0" smtClean="0">
                <a:latin typeface="Cambria" pitchFamily="18" charset="0"/>
              </a:rPr>
              <a: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4:17 – 19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09342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Though Paul’s words refer primarily to unbelievers, the fact that he urges his readers to </a:t>
            </a:r>
            <a:r>
              <a:rPr lang="en-US" sz="2400" b="1" i="1" dirty="0" smtClean="0">
                <a:latin typeface="Cambria" pitchFamily="18" charset="0"/>
              </a:rPr>
              <a:t>“walk no longer,</a:t>
            </a:r>
            <a:r>
              <a:rPr lang="en-US" sz="2400" b="1" dirty="0" smtClean="0">
                <a:latin typeface="Cambria" pitchFamily="18" charset="0"/>
              </a:rPr>
              <a:t>” as the Gentiles do (</a:t>
            </a:r>
            <a:r>
              <a:rPr lang="en-US" sz="2400" b="1" dirty="0" smtClean="0">
                <a:effectLst>
                  <a:outerShdw blurRad="38100" dist="38100" dir="2700000" algn="tl">
                    <a:srgbClr val="000000">
                      <a:alpha val="43137"/>
                    </a:srgbClr>
                  </a:outerShdw>
                </a:effectLst>
                <a:latin typeface="Cambria" pitchFamily="18" charset="0"/>
              </a:rPr>
              <a:t>4:17</a:t>
            </a:r>
            <a:r>
              <a:rPr lang="en-US" sz="2400" b="1" dirty="0" smtClean="0">
                <a:latin typeface="Cambria" pitchFamily="18" charset="0"/>
              </a:rPr>
              <a:t>) indicates that even Christians can backslide into these conditions.  </a:t>
            </a:r>
          </a:p>
          <a:p>
            <a:pPr indent="457200">
              <a:spcAft>
                <a:spcPts val="1200"/>
              </a:spcAft>
            </a:pPr>
            <a:r>
              <a:rPr lang="en-US" sz="2400" b="1" dirty="0" smtClean="0">
                <a:latin typeface="Cambria" pitchFamily="18" charset="0"/>
              </a:rPr>
              <a:t>Having returned to their old wardrobe of sin, they will find their minds shrouded in moral haze, their hearts increasingly hardened to the work of the Spirit, and their lives careening into a tangled jungle of immorality from which it is difficult to escape.  </a:t>
            </a:r>
          </a:p>
          <a:p>
            <a:pPr indent="457200">
              <a:spcAft>
                <a:spcPts val="1200"/>
              </a:spcAft>
            </a:pPr>
            <a:r>
              <a:rPr lang="en-US" sz="2400" b="1" dirty="0" smtClean="0">
                <a:latin typeface="Cambria" pitchFamily="18" charset="0"/>
              </a:rPr>
              <a:t>Filth is filth, regardless of who wears the dirty garments. </a:t>
            </a:r>
            <a:r>
              <a:rPr lang="en-US" sz="2400" b="1" i="1" dirty="0" smtClean="0">
                <a:latin typeface="Cambria" pitchFamily="18" charset="0"/>
              </a:rPr>
              <a:t> </a:t>
            </a:r>
            <a:r>
              <a:rPr lang="en-US" sz="2400" b="1" dirty="0" smtClean="0">
                <a:latin typeface="Cambria" pitchFamily="18" charset="0"/>
              </a:rPr>
              <a: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4:17 – 19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04800" y="1219200"/>
            <a:ext cx="8534400" cy="4154984"/>
          </a:xfrm>
          <a:prstGeom prst="rect">
            <a:avLst/>
          </a:prstGeom>
          <a:gradFill>
            <a:gsLst>
              <a:gs pos="0">
                <a:srgbClr val="5E9EFF"/>
              </a:gs>
              <a:gs pos="39999">
                <a:srgbClr val="85C2FF"/>
              </a:gs>
              <a:gs pos="70000">
                <a:srgbClr val="C4D6EB"/>
              </a:gs>
              <a:gs pos="100000">
                <a:srgbClr val="FFEBFA"/>
              </a:gs>
            </a:gsLst>
            <a:lin ang="5400000" scaled="0"/>
          </a:gra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baseline="30000" dirty="0" smtClean="0">
                <a:effectLst>
                  <a:outerShdw blurRad="38100" dist="38100" dir="2700000" algn="tl">
                    <a:srgbClr val="000000">
                      <a:alpha val="43137"/>
                    </a:srgbClr>
                  </a:outerShdw>
                </a:effectLst>
                <a:latin typeface="Georgia" pitchFamily="18" charset="0"/>
              </a:rPr>
              <a:t>20</a:t>
            </a:r>
            <a:r>
              <a:rPr lang="en-US" sz="2800" i="1" dirty="0" smtClean="0">
                <a:latin typeface="Georgia" pitchFamily="18" charset="0"/>
              </a:rPr>
              <a:t>That, however, is not the way of life you learned </a:t>
            </a:r>
            <a:r>
              <a:rPr lang="en-US" sz="2800" b="1" baseline="30000" dirty="0" smtClean="0">
                <a:effectLst>
                  <a:outerShdw blurRad="38100" dist="38100" dir="2700000" algn="tl">
                    <a:srgbClr val="000000">
                      <a:alpha val="43137"/>
                    </a:srgbClr>
                  </a:outerShdw>
                </a:effectLst>
                <a:latin typeface="Georgia" pitchFamily="18" charset="0"/>
              </a:rPr>
              <a:t>21</a:t>
            </a:r>
            <a:r>
              <a:rPr lang="en-US" sz="2800" i="1" dirty="0" smtClean="0">
                <a:latin typeface="Georgia" pitchFamily="18" charset="0"/>
              </a:rPr>
              <a:t>when you heard about Christ and were taught in him in accordance with the truth that is in Jesus. </a:t>
            </a:r>
            <a:r>
              <a:rPr lang="en-US" sz="2800" b="1" baseline="30000" dirty="0" smtClean="0">
                <a:effectLst>
                  <a:outerShdw blurRad="38100" dist="38100" dir="2700000" algn="tl">
                    <a:srgbClr val="000000">
                      <a:alpha val="43137"/>
                    </a:srgbClr>
                  </a:outerShdw>
                </a:effectLst>
                <a:latin typeface="Georgia" pitchFamily="18" charset="0"/>
              </a:rPr>
              <a:t>22</a:t>
            </a:r>
            <a:r>
              <a:rPr lang="en-US" sz="2800" i="1" dirty="0" smtClean="0">
                <a:latin typeface="Georgia" pitchFamily="18" charset="0"/>
              </a:rPr>
              <a:t>You were taught, with regard to your former way of life, to put off your old self, which is being corrupted by its deceitful desires; </a:t>
            </a:r>
            <a:r>
              <a:rPr lang="en-US" sz="2800" b="1" baseline="30000" dirty="0" smtClean="0">
                <a:effectLst>
                  <a:outerShdw blurRad="38100" dist="38100" dir="2700000" algn="tl">
                    <a:srgbClr val="000000">
                      <a:alpha val="43137"/>
                    </a:srgbClr>
                  </a:outerShdw>
                </a:effectLst>
                <a:latin typeface="Georgia" pitchFamily="18" charset="0"/>
              </a:rPr>
              <a:t>23</a:t>
            </a:r>
            <a:r>
              <a:rPr lang="en-US" sz="2800" i="1" dirty="0" smtClean="0">
                <a:latin typeface="Georgia" pitchFamily="18" charset="0"/>
              </a:rPr>
              <a:t>to be made new in the attitude of your minds; </a:t>
            </a:r>
            <a:r>
              <a:rPr lang="en-US" sz="2800" b="1" baseline="30000" dirty="0" smtClean="0">
                <a:effectLst>
                  <a:outerShdw blurRad="38100" dist="38100" dir="2700000" algn="tl">
                    <a:srgbClr val="000000">
                      <a:alpha val="43137"/>
                    </a:srgbClr>
                  </a:outerShdw>
                </a:effectLst>
                <a:latin typeface="Georgia" pitchFamily="18" charset="0"/>
              </a:rPr>
              <a:t>24</a:t>
            </a:r>
            <a:r>
              <a:rPr lang="en-US" sz="2800" i="1" dirty="0" smtClean="0">
                <a:latin typeface="Georgia" pitchFamily="18" charset="0"/>
              </a:rPr>
              <a:t>and to put on the new self, created to be like God in true righteousness and holiness.</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7"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4:20 – 24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41686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 uses this word order to place additional emphasis on the word “you” in </a:t>
            </a:r>
            <a:r>
              <a:rPr lang="en-US" sz="2400" b="1" dirty="0" smtClean="0">
                <a:effectLst>
                  <a:outerShdw blurRad="38100" dist="38100" dir="2700000" algn="tl">
                    <a:srgbClr val="000000">
                      <a:alpha val="43137"/>
                    </a:srgbClr>
                  </a:outerShdw>
                </a:effectLst>
                <a:latin typeface="Cambria" pitchFamily="18" charset="0"/>
              </a:rPr>
              <a:t>4:20</a:t>
            </a:r>
            <a:r>
              <a:rPr lang="en-US" sz="2400" b="1" dirty="0" smtClean="0">
                <a:latin typeface="Cambria" pitchFamily="18" charset="0"/>
              </a:rPr>
              <a:t>.  It’s as if he were pointing his finger directly at his readers and calling them out of a vast crowd: “You there!”  Those who have come to Know Jesus Christ have no business mucking it up with the Gentiles whose minds are darkened, whose hearts are hardened, and whose lives are spinning out of control.  </a:t>
            </a:r>
          </a:p>
          <a:p>
            <a:pPr indent="457200">
              <a:spcAft>
                <a:spcPts val="1200"/>
              </a:spcAft>
            </a:pPr>
            <a:r>
              <a:rPr lang="en-US" sz="2400" b="1" dirty="0" smtClean="0">
                <a:latin typeface="Cambria" pitchFamily="18" charset="0"/>
              </a:rPr>
              <a:t>Having heard His voice, believers have been called out of their former lives of darkness into the resplendent light of Christ (</a:t>
            </a:r>
            <a:r>
              <a:rPr lang="en-US" sz="2400" b="1" dirty="0" smtClean="0">
                <a:effectLst>
                  <a:outerShdw blurRad="38100" dist="38100" dir="2700000" algn="tl">
                    <a:srgbClr val="000000">
                      <a:alpha val="43137"/>
                    </a:srgbClr>
                  </a:outerShdw>
                </a:effectLst>
                <a:latin typeface="Cambria" pitchFamily="18" charset="0"/>
              </a:rPr>
              <a:t>4:21</a:t>
            </a:r>
            <a:r>
              <a:rPr lang="en-US" sz="2400" b="1" dirty="0" smtClean="0">
                <a:latin typeface="Cambria" pitchFamily="18" charset="0"/>
              </a:rPr>
              <a:t>).  Having received a Christ-focused teaching, believers have sanctified Christ as Lord in their hearts (</a:t>
            </a:r>
            <a:r>
              <a:rPr lang="en-US" sz="2400" b="1" dirty="0" smtClean="0">
                <a:effectLst>
                  <a:outerShdw blurRad="38100" dist="38100" dir="2700000" algn="tl">
                    <a:srgbClr val="000000">
                      <a:alpha val="43137"/>
                    </a:srgbClr>
                  </a:outerShdw>
                </a:effectLst>
                <a:latin typeface="Cambria" pitchFamily="18" charset="0"/>
              </a:rPr>
              <a:t>1Pet 3:15</a:t>
            </a:r>
            <a:r>
              <a:rPr lang="en-US" sz="2400" b="1" dirty="0" smtClean="0">
                <a:latin typeface="Cambria" pitchFamily="18" charset="0"/>
              </a:rPr>
              <a:t>).  Receiving Jesus as the Truth (</a:t>
            </a:r>
            <a:r>
              <a:rPr lang="en-US" sz="2400" b="1" dirty="0" smtClean="0">
                <a:effectLst>
                  <a:outerShdw blurRad="38100" dist="38100" dir="2700000" algn="tl">
                    <a:srgbClr val="000000">
                      <a:alpha val="43137"/>
                    </a:srgbClr>
                  </a:outerShdw>
                </a:effectLst>
                <a:latin typeface="Cambria" pitchFamily="18" charset="0"/>
              </a:rPr>
              <a:t>John 14:6</a:t>
            </a:r>
            <a:r>
              <a:rPr lang="en-US" sz="2400" b="1" dirty="0" smtClean="0">
                <a:latin typeface="Cambria" pitchFamily="18" charset="0"/>
              </a:rPr>
              <a:t>), they are now able to walk in the truth, forsaking a wild life of sin (</a:t>
            </a:r>
            <a:r>
              <a:rPr lang="en-US" sz="2400" b="1" dirty="0" smtClean="0">
                <a:effectLst>
                  <a:outerShdw blurRad="38100" dist="38100" dir="2700000" algn="tl">
                    <a:srgbClr val="000000">
                      <a:alpha val="43137"/>
                    </a:srgbClr>
                  </a:outerShdw>
                </a:effectLst>
                <a:latin typeface="Cambria" pitchFamily="18" charset="0"/>
              </a:rPr>
              <a:t>2John 1:4</a:t>
            </a:r>
            <a:r>
              <a:rPr lang="en-US" sz="2400" b="1" dirty="0" smtClean="0">
                <a:latin typeface="Cambria" pitchFamily="18" charset="0"/>
              </a:rPr>
              <a: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4:20 – 24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20142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In light of this radical change, Paul urges his readers to utterly abandon any trappings of their former way of life.  Paul exhorts them to remove their old, ragged, deteriorating clothes and throw them away (</a:t>
            </a:r>
            <a:r>
              <a:rPr lang="en-US" sz="2400" b="1" dirty="0" smtClean="0">
                <a:effectLst>
                  <a:outerShdw blurRad="38100" dist="38100" dir="2700000" algn="tl">
                    <a:srgbClr val="000000">
                      <a:alpha val="43137"/>
                    </a:srgbClr>
                  </a:outerShdw>
                </a:effectLst>
                <a:latin typeface="Cambria" pitchFamily="18" charset="0"/>
              </a:rPr>
              <a:t>4:22</a:t>
            </a:r>
            <a:r>
              <a:rPr lang="en-US" sz="2400" b="1" dirty="0" smtClean="0">
                <a:latin typeface="Cambria" pitchFamily="18" charset="0"/>
              </a:rPr>
              <a:t>) and by the renewal of their minds (</a:t>
            </a:r>
            <a:r>
              <a:rPr lang="en-US" sz="2400" b="1" dirty="0" smtClean="0">
                <a:effectLst>
                  <a:outerShdw blurRad="38100" dist="38100" dir="2700000" algn="tl">
                    <a:srgbClr val="000000">
                      <a:alpha val="43137"/>
                    </a:srgbClr>
                  </a:outerShdw>
                </a:effectLst>
                <a:latin typeface="Cambria" pitchFamily="18" charset="0"/>
              </a:rPr>
              <a:t>4:23</a:t>
            </a:r>
            <a:r>
              <a:rPr lang="en-US" sz="2400" b="1" dirty="0" smtClean="0">
                <a:latin typeface="Cambria" pitchFamily="18" charset="0"/>
              </a:rPr>
              <a:t>) to </a:t>
            </a:r>
            <a:r>
              <a:rPr lang="en-US" sz="2400" b="1" i="1" dirty="0" smtClean="0">
                <a:latin typeface="Cambria" pitchFamily="18" charset="0"/>
              </a:rPr>
              <a:t>“put on the new self,”</a:t>
            </a:r>
            <a:r>
              <a:rPr lang="en-US" sz="2400" b="1" dirty="0" smtClean="0">
                <a:latin typeface="Cambria" pitchFamily="18" charset="0"/>
              </a:rPr>
              <a:t> tailored after the pattern of Jesus Christ Himself (</a:t>
            </a:r>
            <a:r>
              <a:rPr lang="en-US" sz="2400" b="1" dirty="0" smtClean="0">
                <a:effectLst>
                  <a:outerShdw blurRad="38100" dist="38100" dir="2700000" algn="tl">
                    <a:srgbClr val="000000">
                      <a:alpha val="43137"/>
                    </a:srgbClr>
                  </a:outerShdw>
                </a:effectLst>
                <a:latin typeface="Cambria" pitchFamily="18" charset="0"/>
              </a:rPr>
              <a:t>4:24</a:t>
            </a:r>
            <a:r>
              <a:rPr lang="en-US" sz="2400" b="1" dirty="0" smtClean="0">
                <a:latin typeface="Cambria" pitchFamily="18" charset="0"/>
              </a:rPr>
              <a:t>).  </a:t>
            </a:r>
          </a:p>
          <a:p>
            <a:pPr indent="457200">
              <a:spcAft>
                <a:spcPts val="1200"/>
              </a:spcAft>
            </a:pPr>
            <a:r>
              <a:rPr lang="en-US" sz="2400" b="1" dirty="0" smtClean="0">
                <a:latin typeface="Cambria" pitchFamily="18" charset="0"/>
              </a:rPr>
              <a:t>Just as God created Adam from the dust of the ground, He formed our new selves from the raw material of Christ’s righteousness, holiness, and truth.  Notice that Paul is focused on the </a:t>
            </a:r>
            <a:r>
              <a:rPr lang="en-US" sz="2400" b="1" i="1" dirty="0" smtClean="0">
                <a:latin typeface="Cambria" pitchFamily="18" charset="0"/>
              </a:rPr>
              <a:t>“renewed mind”</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4:23</a:t>
            </a:r>
            <a:r>
              <a:rPr lang="en-US" sz="2400" b="1" dirty="0" smtClean="0">
                <a:latin typeface="Cambria" pitchFamily="18" charset="0"/>
              </a:rPr>
              <a:t>).  That’s the polar opposite of the mind mired in futility.  </a:t>
            </a:r>
          </a:p>
          <a:p>
            <a:pPr indent="457200">
              <a:spcAft>
                <a:spcPts val="1200"/>
              </a:spcAft>
            </a:pPr>
            <a:r>
              <a:rPr lang="en-US" sz="2400" b="1" dirty="0" smtClean="0">
                <a:latin typeface="Cambria" pitchFamily="18" charset="0"/>
              </a:rPr>
              <a:t>How do we renew our minds?  We immerse ourselves in Jesus Christ (</a:t>
            </a:r>
            <a:r>
              <a:rPr lang="en-US" sz="2400" b="1" dirty="0" smtClean="0">
                <a:effectLst>
                  <a:outerShdw blurRad="38100" dist="38100" dir="2700000" algn="tl">
                    <a:srgbClr val="000000">
                      <a:alpha val="43137"/>
                    </a:srgbClr>
                  </a:outerShdw>
                </a:effectLst>
                <a:latin typeface="Cambria" pitchFamily="18" charset="0"/>
              </a:rPr>
              <a:t>4:20-21</a:t>
            </a:r>
            <a:r>
              <a:rPr lang="en-US" sz="2400" b="1" dirty="0" smtClean="0">
                <a:latin typeface="Cambria" pitchFamily="18" charset="0"/>
              </a:rPr>
              <a: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4:20 – 24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grpSp>
        <p:nvGrpSpPr>
          <p:cNvPr id="4" name="Group 3"/>
          <p:cNvGrpSpPr/>
          <p:nvPr/>
        </p:nvGrpSpPr>
        <p:grpSpPr>
          <a:xfrm>
            <a:off x="1447800" y="457200"/>
            <a:ext cx="6629400" cy="5943600"/>
            <a:chOff x="990600" y="533400"/>
            <a:chExt cx="5943600" cy="5943600"/>
          </a:xfrm>
        </p:grpSpPr>
        <p:pic>
          <p:nvPicPr>
            <p:cNvPr id="3074" name="Picture 2" descr="Ephesians 4:22-24 | CHRISTian poetry ~ by deborah ann"/>
            <p:cNvPicPr>
              <a:picLocks noChangeAspect="1" noChangeArrowheads="1"/>
            </p:cNvPicPr>
            <p:nvPr/>
          </p:nvPicPr>
          <p:blipFill>
            <a:blip r:embed="rId2" cstate="print"/>
            <a:srcRect/>
            <a:stretch>
              <a:fillRect/>
            </a:stretch>
          </p:blipFill>
          <p:spPr bwMode="auto">
            <a:xfrm>
              <a:off x="990600" y="533400"/>
              <a:ext cx="5943600" cy="5943600"/>
            </a:xfrm>
            <a:prstGeom prst="rect">
              <a:avLst/>
            </a:prstGeom>
            <a:ln>
              <a:noFill/>
            </a:ln>
            <a:effectLst>
              <a:outerShdw blurRad="190500" algn="tl" rotWithShape="0">
                <a:srgbClr val="000000">
                  <a:alpha val="70000"/>
                </a:srgbClr>
              </a:outerShdw>
            </a:effectLst>
          </p:spPr>
        </p:pic>
        <p:sp>
          <p:nvSpPr>
            <p:cNvPr id="3" name="TextBox 2"/>
            <p:cNvSpPr txBox="1"/>
            <p:nvPr/>
          </p:nvSpPr>
          <p:spPr>
            <a:xfrm>
              <a:off x="990600" y="6096000"/>
              <a:ext cx="2895600" cy="369332"/>
            </a:xfrm>
            <a:prstGeom prst="rect">
              <a:avLst/>
            </a:prstGeom>
            <a:solidFill>
              <a:schemeClr val="bg2">
                <a:lumMod val="90000"/>
              </a:schemeClr>
            </a:solidFill>
          </p:spPr>
          <p:txBody>
            <a:bodyPr wrap="square" rtlCol="0">
              <a:spAutoFit/>
            </a:bodyPr>
            <a:lstStyle/>
            <a:p>
              <a:endParaRPr lang="en-US" dirty="0"/>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20142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We learn more than mere information about Christ: we learn Him (</a:t>
            </a:r>
            <a:r>
              <a:rPr lang="en-US" sz="2400" b="1" dirty="0" smtClean="0">
                <a:effectLst>
                  <a:outerShdw blurRad="38100" dist="38100" dir="2700000" algn="tl">
                    <a:srgbClr val="000000">
                      <a:alpha val="43137"/>
                    </a:srgbClr>
                  </a:outerShdw>
                </a:effectLst>
                <a:latin typeface="Cambria" pitchFamily="18" charset="0"/>
              </a:rPr>
              <a:t>4:20</a:t>
            </a:r>
            <a:r>
              <a:rPr lang="en-US" sz="2400" b="1" dirty="0" smtClean="0">
                <a:latin typeface="Cambria" pitchFamily="18" charset="0"/>
              </a:rPr>
              <a:t>)—His life, death, resurrection, and lordship.  We continue to hear Christ as our Teacher, and we remain intimately associated with Him.   </a:t>
            </a:r>
          </a:p>
          <a:p>
            <a:pPr indent="457200">
              <a:spcAft>
                <a:spcPts val="1200"/>
              </a:spcAft>
            </a:pPr>
            <a:r>
              <a:rPr lang="en-US" sz="2400" b="1" dirty="0" smtClean="0">
                <a:latin typeface="Cambria" pitchFamily="18" charset="0"/>
              </a:rPr>
              <a:t>This means leaving behind our value and choices that reject God and His ways.  It means replacing them with a new worldview—one that eagerly cooperates with God’s will and Christ’s way.  </a:t>
            </a:r>
          </a:p>
          <a:p>
            <a:pPr indent="457200">
              <a:spcAft>
                <a:spcPts val="1200"/>
              </a:spcAft>
            </a:pPr>
            <a:r>
              <a:rPr lang="en-US" sz="2400" b="1" dirty="0" smtClean="0">
                <a:latin typeface="Cambria" pitchFamily="18" charset="0"/>
              </a:rPr>
              <a:t>Renewal goes deeper than changing outer habits; it’s an inside work of the Spirit that works itself out in a new will and actions (</a:t>
            </a:r>
            <a:r>
              <a:rPr lang="en-US" sz="2400" b="1" dirty="0" smtClean="0">
                <a:effectLst>
                  <a:outerShdw blurRad="38100" dist="38100" dir="2700000" algn="tl">
                    <a:srgbClr val="000000">
                      <a:alpha val="43137"/>
                    </a:srgbClr>
                  </a:outerShdw>
                </a:effectLst>
                <a:latin typeface="Cambria" pitchFamily="18" charset="0"/>
              </a:rPr>
              <a:t>Phil 2:12-13</a:t>
            </a:r>
            <a:r>
              <a:rPr lang="en-US" sz="2400" b="1" dirty="0" smtClean="0">
                <a:latin typeface="Cambria" pitchFamily="18" charset="0"/>
              </a:rPr>
              <a:t>).  It’s like taking a shower every day that cleanses us and readies us to put on the Christ-like clothes of our new wardrobe.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4:20 – 24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2" name="Picture 1" descr="4 - 24 butterfly.jpg"/>
          <p:cNvPicPr>
            <a:picLocks noChangeAspect="1"/>
          </p:cNvPicPr>
          <p:nvPr/>
        </p:nvPicPr>
        <p:blipFill>
          <a:blip r:embed="rId2" cstate="print"/>
          <a:srcRect l="7407" b="11506"/>
          <a:stretch>
            <a:fillRect/>
          </a:stretch>
        </p:blipFill>
        <p:spPr>
          <a:xfrm>
            <a:off x="609600" y="838200"/>
            <a:ext cx="7861905" cy="49530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95400"/>
            <a:ext cx="8534400" cy="5632311"/>
          </a:xfrm>
          <a:prstGeom prst="rect">
            <a:avLst/>
          </a:prstGeom>
          <a:noFill/>
          <a:effectLst/>
        </p:spPr>
        <p:txBody>
          <a:bodyPr wrap="square" rtlCol="0">
            <a:spAutoFit/>
          </a:bodyPr>
          <a:lstStyle/>
          <a:p>
            <a:pPr indent="457200"/>
            <a:r>
              <a:rPr lang="en-US" sz="2400" b="1" dirty="0" smtClean="0">
                <a:latin typeface="Cambria" pitchFamily="18" charset="0"/>
              </a:rPr>
              <a:t>The last half of this chapter addresses the need to </a:t>
            </a:r>
            <a:r>
              <a:rPr lang="en-US" sz="2400" b="1" i="1" dirty="0" smtClean="0">
                <a:latin typeface="Cambria" pitchFamily="18" charset="0"/>
              </a:rPr>
              <a:t>“walk in purity.”</a:t>
            </a:r>
            <a:r>
              <a:rPr lang="en-US" sz="2400" b="1" dirty="0" smtClean="0">
                <a:latin typeface="Cambria" pitchFamily="18" charset="0"/>
              </a:rPr>
              <a:t>  Contrasting how the Ephesians once walked as Gentiles in licentiousness and greediness, they are reminded of the truth which is in Jesus.  This truth calls upon them to </a:t>
            </a:r>
            <a:r>
              <a:rPr lang="en-US" sz="2400" b="1" i="1" dirty="0" smtClean="0">
                <a:effectLst>
                  <a:outerShdw blurRad="38100" dist="38100" dir="2700000" algn="tl">
                    <a:srgbClr val="000000">
                      <a:alpha val="43137"/>
                    </a:srgbClr>
                  </a:outerShdw>
                </a:effectLst>
                <a:latin typeface="Cambria" pitchFamily="18" charset="0"/>
              </a:rPr>
              <a:t>“put off</a:t>
            </a:r>
            <a:r>
              <a:rPr lang="en-US" sz="2400" b="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the</a:t>
            </a:r>
            <a:r>
              <a:rPr lang="en-US" sz="2400" b="1" dirty="0" smtClean="0">
                <a:latin typeface="Cambria" pitchFamily="18" charset="0"/>
              </a:rPr>
              <a:t> </a:t>
            </a:r>
            <a:r>
              <a:rPr lang="en-US" sz="2400" b="1" i="1" u="sng" dirty="0" smtClean="0">
                <a:effectLst>
                  <a:outerShdw blurRad="38100" dist="38100" dir="2700000" algn="tl">
                    <a:srgbClr val="000000">
                      <a:alpha val="43137"/>
                    </a:srgbClr>
                  </a:outerShdw>
                </a:effectLst>
                <a:latin typeface="Cambria" pitchFamily="18" charset="0"/>
              </a:rPr>
              <a:t>old</a:t>
            </a:r>
            <a:r>
              <a:rPr lang="en-US" sz="2400" b="1" i="1" dirty="0" smtClean="0">
                <a:effectLst>
                  <a:outerShdw blurRad="38100" dist="38100" dir="2700000" algn="tl">
                    <a:srgbClr val="000000">
                      <a:alpha val="43137"/>
                    </a:srgbClr>
                  </a:outerShdw>
                </a:effectLst>
                <a:latin typeface="Cambria" pitchFamily="18" charset="0"/>
              </a:rPr>
              <a:t> man”</a:t>
            </a:r>
            <a:r>
              <a:rPr lang="en-US" sz="2400" b="1" dirty="0" smtClean="0">
                <a:latin typeface="Cambria" pitchFamily="18" charset="0"/>
              </a:rPr>
              <a:t> with its deceitful lusts, to be renewed in the spirit of their mind, and to </a:t>
            </a:r>
            <a:r>
              <a:rPr lang="en-US" sz="2400" b="1" i="1" dirty="0" smtClean="0">
                <a:effectLst>
                  <a:outerShdw blurRad="38100" dist="38100" dir="2700000" algn="tl">
                    <a:srgbClr val="000000">
                      <a:alpha val="43137"/>
                    </a:srgbClr>
                  </a:outerShdw>
                </a:effectLst>
                <a:latin typeface="Cambria" pitchFamily="18" charset="0"/>
              </a:rPr>
              <a:t>“put on the</a:t>
            </a:r>
            <a:r>
              <a:rPr lang="en-US" sz="2400" b="1" dirty="0" smtClean="0">
                <a:latin typeface="Cambria" pitchFamily="18" charset="0"/>
              </a:rPr>
              <a:t> </a:t>
            </a:r>
            <a:r>
              <a:rPr lang="en-US" sz="2400" b="1" i="1" u="sng" dirty="0" smtClean="0">
                <a:effectLst>
                  <a:outerShdw blurRad="38100" dist="38100" dir="2700000" algn="tl">
                    <a:srgbClr val="000000">
                      <a:alpha val="43137"/>
                    </a:srgbClr>
                  </a:outerShdw>
                </a:effectLst>
                <a:latin typeface="Cambria" pitchFamily="18" charset="0"/>
              </a:rPr>
              <a:t>new</a:t>
            </a:r>
            <a:r>
              <a:rPr lang="en-US" sz="2400" b="1" i="1" dirty="0" smtClean="0">
                <a:effectLst>
                  <a:outerShdw blurRad="38100" dist="38100" dir="2700000" algn="tl">
                    <a:srgbClr val="000000">
                      <a:alpha val="43137"/>
                    </a:srgbClr>
                  </a:outerShdw>
                </a:effectLst>
                <a:latin typeface="Cambria" pitchFamily="18" charset="0"/>
              </a:rPr>
              <a:t> man”</a:t>
            </a:r>
            <a:r>
              <a:rPr lang="en-US" sz="2400" b="1" dirty="0" smtClean="0">
                <a:latin typeface="Cambria" pitchFamily="18" charset="0"/>
              </a:rPr>
              <a:t> that is created in righteousness and holiness.  </a:t>
            </a:r>
          </a:p>
          <a:p>
            <a:pPr indent="457200"/>
            <a:endParaRPr lang="en-US" sz="2400" b="1" dirty="0" smtClean="0">
              <a:latin typeface="Cambria" pitchFamily="18" charset="0"/>
            </a:endParaRPr>
          </a:p>
          <a:p>
            <a:pPr indent="457200"/>
            <a:r>
              <a:rPr lang="en-US" sz="2400" b="1" dirty="0" smtClean="0">
                <a:latin typeface="Cambria" pitchFamily="18" charset="0"/>
              </a:rPr>
              <a:t>Therefore they are called upon to put away lying, anger, theft, and all forms of evil speaking, lest they grieve the Holy Spirit by whom they were sealed for the day of redemption.  Instead, they are to </a:t>
            </a:r>
            <a:r>
              <a:rPr lang="en-US" sz="2400" b="1" i="1" u="sng" dirty="0" smtClean="0">
                <a:effectLst>
                  <a:outerShdw blurRad="38100" dist="38100" dir="2700000" algn="tl">
                    <a:srgbClr val="000000">
                      <a:alpha val="43137"/>
                    </a:srgbClr>
                  </a:outerShdw>
                </a:effectLst>
                <a:latin typeface="Cambria" pitchFamily="18" charset="0"/>
              </a:rPr>
              <a:t>speak</a:t>
            </a:r>
            <a:r>
              <a:rPr lang="en-US" sz="2400" b="1" dirty="0" smtClean="0">
                <a:latin typeface="Cambria" pitchFamily="18" charset="0"/>
              </a:rPr>
              <a:t> with truth and grace, </a:t>
            </a:r>
            <a:r>
              <a:rPr lang="en-US" sz="2400" b="1" i="1" u="sng" dirty="0" smtClean="0">
                <a:effectLst>
                  <a:outerShdw blurRad="38100" dist="38100" dir="2700000" algn="tl">
                    <a:srgbClr val="000000">
                      <a:alpha val="43137"/>
                    </a:srgbClr>
                  </a:outerShdw>
                </a:effectLst>
                <a:latin typeface="Cambria" pitchFamily="18" charset="0"/>
              </a:rPr>
              <a:t>work</a:t>
            </a:r>
            <a:r>
              <a:rPr lang="en-US" sz="2400" b="1" dirty="0" smtClean="0">
                <a:latin typeface="Cambria" pitchFamily="18" charset="0"/>
              </a:rPr>
              <a:t> hard to help those in need, and be kind,      tender-hearted, and </a:t>
            </a:r>
            <a:r>
              <a:rPr lang="en-US" sz="2400" b="1" i="1" u="sng" dirty="0" smtClean="0">
                <a:effectLst>
                  <a:outerShdw blurRad="38100" dist="38100" dir="2700000" algn="tl">
                    <a:srgbClr val="000000">
                      <a:alpha val="43137"/>
                    </a:srgbClr>
                  </a:outerShdw>
                </a:effectLst>
                <a:latin typeface="Cambria" pitchFamily="18" charset="0"/>
              </a:rPr>
              <a:t>forgiving</a:t>
            </a:r>
            <a:r>
              <a:rPr lang="en-US" sz="2400" b="1" dirty="0" smtClean="0">
                <a:latin typeface="Cambria" pitchFamily="18" charset="0"/>
              </a:rPr>
              <a:t> just as God has forgiven them in Christ (</a:t>
            </a:r>
            <a:r>
              <a:rPr lang="en-US" sz="2400" b="1" dirty="0" smtClean="0">
                <a:effectLst>
                  <a:outerShdw blurRad="38100" dist="38100" dir="2700000" algn="tl">
                    <a:srgbClr val="000000">
                      <a:alpha val="43137"/>
                    </a:srgbClr>
                  </a:outerShdw>
                </a:effectLst>
                <a:latin typeface="Cambria" pitchFamily="18" charset="0"/>
              </a:rPr>
              <a:t>17 – 32</a:t>
            </a:r>
            <a:r>
              <a:rPr lang="en-US" sz="2400" b="1" dirty="0" smtClean="0">
                <a:latin typeface="Cambria" pitchFamily="18" charset="0"/>
              </a:rPr>
              <a:t>).</a:t>
            </a:r>
          </a:p>
        </p:txBody>
      </p:sp>
      <p:grpSp>
        <p:nvGrpSpPr>
          <p:cNvPr id="2" name="Group 8"/>
          <p:cNvGrpSpPr/>
          <p:nvPr/>
        </p:nvGrpSpPr>
        <p:grpSpPr>
          <a:xfrm>
            <a:off x="304800" y="152400"/>
            <a:ext cx="8534400" cy="914400"/>
            <a:chOff x="304800" y="152400"/>
            <a:chExt cx="8534400" cy="914400"/>
          </a:xfrm>
        </p:grpSpPr>
        <p:sp>
          <p:nvSpPr>
            <p:cNvPr id="7" name="Title 1"/>
            <p:cNvSpPr txBox="1">
              <a:spLocks/>
            </p:cNvSpPr>
            <p:nvPr/>
          </p:nvSpPr>
          <p:spPr>
            <a:xfrm>
              <a:off x="304800" y="152400"/>
              <a:ext cx="853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a:t>
              </a:r>
              <a:r>
                <a:rPr kumimoji="0" lang="en-US" sz="32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ch4  overview</a:t>
              </a: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04800" y="1219200"/>
            <a:ext cx="8534400" cy="5355312"/>
          </a:xfrm>
          <a:prstGeom prst="rect">
            <a:avLst/>
          </a:prstGeom>
          <a:gradFill>
            <a:gsLst>
              <a:gs pos="0">
                <a:srgbClr val="5E9EFF"/>
              </a:gs>
              <a:gs pos="39999">
                <a:srgbClr val="85C2FF"/>
              </a:gs>
              <a:gs pos="70000">
                <a:srgbClr val="C4D6EB"/>
              </a:gs>
              <a:gs pos="100000">
                <a:srgbClr val="FFEBFA"/>
              </a:gs>
            </a:gsLst>
            <a:lin ang="5400000" scaled="0"/>
          </a:gra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200" b="1" baseline="30000" dirty="0" smtClean="0">
                <a:effectLst>
                  <a:outerShdw blurRad="38100" dist="38100" dir="2700000" algn="tl">
                    <a:srgbClr val="000000">
                      <a:alpha val="43137"/>
                    </a:srgbClr>
                  </a:outerShdw>
                </a:effectLst>
                <a:latin typeface="Georgia" pitchFamily="18" charset="0"/>
              </a:rPr>
              <a:t>25</a:t>
            </a:r>
            <a:r>
              <a:rPr lang="en-US" sz="2200" i="1" dirty="0" smtClean="0">
                <a:latin typeface="Georgia" pitchFamily="18" charset="0"/>
              </a:rPr>
              <a:t>Therefore each of you must put off falsehood and speak truthfully to your neighbor, for we are all members of one body. </a:t>
            </a:r>
            <a:r>
              <a:rPr lang="en-US" sz="2200" b="1" baseline="30000" dirty="0" smtClean="0">
                <a:effectLst>
                  <a:outerShdw blurRad="38100" dist="38100" dir="2700000" algn="tl">
                    <a:srgbClr val="000000">
                      <a:alpha val="43137"/>
                    </a:srgbClr>
                  </a:outerShdw>
                </a:effectLst>
                <a:latin typeface="Georgia" pitchFamily="18" charset="0"/>
              </a:rPr>
              <a:t>26</a:t>
            </a:r>
            <a:r>
              <a:rPr lang="en-US" sz="2200" i="1" dirty="0" smtClean="0">
                <a:latin typeface="Georgia" pitchFamily="18" charset="0"/>
              </a:rPr>
              <a:t>“In your anger do not sin”: Do not let the sun go down while you are still angry, </a:t>
            </a:r>
            <a:r>
              <a:rPr lang="en-US" sz="2200" b="1" baseline="30000" dirty="0" smtClean="0">
                <a:effectLst>
                  <a:outerShdw blurRad="38100" dist="38100" dir="2700000" algn="tl">
                    <a:srgbClr val="000000">
                      <a:alpha val="43137"/>
                    </a:srgbClr>
                  </a:outerShdw>
                </a:effectLst>
                <a:latin typeface="Georgia" pitchFamily="18" charset="0"/>
              </a:rPr>
              <a:t>27</a:t>
            </a:r>
            <a:r>
              <a:rPr lang="en-US" sz="2200" i="1" dirty="0" smtClean="0">
                <a:latin typeface="Georgia" pitchFamily="18" charset="0"/>
              </a:rPr>
              <a:t>and do not give the devil a foothold. </a:t>
            </a:r>
            <a:r>
              <a:rPr lang="en-US" sz="2200" b="1" baseline="30000" dirty="0" smtClean="0">
                <a:effectLst>
                  <a:outerShdw blurRad="38100" dist="38100" dir="2700000" algn="tl">
                    <a:srgbClr val="000000">
                      <a:alpha val="43137"/>
                    </a:srgbClr>
                  </a:outerShdw>
                </a:effectLst>
                <a:latin typeface="Georgia" pitchFamily="18" charset="0"/>
              </a:rPr>
              <a:t>28</a:t>
            </a:r>
            <a:r>
              <a:rPr lang="en-US" sz="2200" i="1" dirty="0" smtClean="0">
                <a:latin typeface="Georgia" pitchFamily="18" charset="0"/>
              </a:rPr>
              <a:t>Anyone who has been stealing must steal no longer, but must work, doing something useful with their own hands, that they may have something to share with those in need.  </a:t>
            </a:r>
            <a:r>
              <a:rPr lang="en-US" sz="2200" b="1" baseline="30000" dirty="0" smtClean="0">
                <a:effectLst>
                  <a:outerShdw blurRad="38100" dist="38100" dir="2700000" algn="tl">
                    <a:srgbClr val="000000">
                      <a:alpha val="43137"/>
                    </a:srgbClr>
                  </a:outerShdw>
                </a:effectLst>
                <a:latin typeface="Georgia" pitchFamily="18" charset="0"/>
              </a:rPr>
              <a:t>29</a:t>
            </a:r>
            <a:r>
              <a:rPr lang="en-US" sz="2200" i="1" dirty="0" smtClean="0">
                <a:latin typeface="Georgia" pitchFamily="18" charset="0"/>
              </a:rPr>
              <a:t>Do not let any unwholesome talk come out of your mouths, but only what is helpful for building others up according to their needs, that it may benefit those who listen.  </a:t>
            </a:r>
            <a:r>
              <a:rPr lang="en-US" sz="2200" b="1" baseline="30000" dirty="0" smtClean="0">
                <a:effectLst>
                  <a:outerShdw blurRad="38100" dist="38100" dir="2700000" algn="tl">
                    <a:srgbClr val="000000">
                      <a:alpha val="43137"/>
                    </a:srgbClr>
                  </a:outerShdw>
                </a:effectLst>
                <a:latin typeface="Georgia" pitchFamily="18" charset="0"/>
              </a:rPr>
              <a:t>30</a:t>
            </a:r>
            <a:r>
              <a:rPr lang="en-US" sz="2200" i="1" dirty="0" smtClean="0">
                <a:latin typeface="Georgia" pitchFamily="18" charset="0"/>
              </a:rPr>
              <a:t>And do not grieve the Holy Spirit of God, with whom you were sealed for the day of redemption.  </a:t>
            </a:r>
            <a:r>
              <a:rPr lang="en-US" sz="2200" b="1" baseline="30000" dirty="0" smtClean="0">
                <a:effectLst>
                  <a:outerShdw blurRad="38100" dist="38100" dir="2700000" algn="tl">
                    <a:srgbClr val="000000">
                      <a:alpha val="43137"/>
                    </a:srgbClr>
                  </a:outerShdw>
                </a:effectLst>
                <a:latin typeface="Georgia" pitchFamily="18" charset="0"/>
              </a:rPr>
              <a:t>31</a:t>
            </a:r>
            <a:r>
              <a:rPr lang="en-US" sz="2200" i="1" dirty="0" smtClean="0">
                <a:latin typeface="Georgia" pitchFamily="18" charset="0"/>
              </a:rPr>
              <a:t>Get rid of all bitterness, rage and anger, brawling and slander, along with every form of malice.  </a:t>
            </a:r>
            <a:r>
              <a:rPr lang="en-US" sz="2200" b="1" baseline="30000" dirty="0" smtClean="0">
                <a:effectLst>
                  <a:outerShdw blurRad="38100" dist="38100" dir="2700000" algn="tl">
                    <a:srgbClr val="000000">
                      <a:alpha val="43137"/>
                    </a:srgbClr>
                  </a:outerShdw>
                </a:effectLst>
                <a:latin typeface="Georgia" pitchFamily="18" charset="0"/>
              </a:rPr>
              <a:t>32</a:t>
            </a:r>
            <a:r>
              <a:rPr lang="en-US" sz="2200" i="1" dirty="0" smtClean="0">
                <a:latin typeface="Georgia" pitchFamily="18" charset="0"/>
              </a:rPr>
              <a:t>Be kind and compassionate to one another, forgiving each other, just as in Christ God forgave you.</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7"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4:25 – 32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372409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In keeping with his “setting aside [</a:t>
            </a:r>
            <a:r>
              <a:rPr lang="en-US" sz="2400" b="1" dirty="0" smtClean="0">
                <a:effectLst>
                  <a:outerShdw blurRad="38100" dist="38100" dir="2700000" algn="tl">
                    <a:srgbClr val="000000">
                      <a:alpha val="43137"/>
                    </a:srgbClr>
                  </a:outerShdw>
                </a:effectLst>
                <a:latin typeface="Cambria" pitchFamily="18" charset="0"/>
              </a:rPr>
              <a:t>taking off</a:t>
            </a:r>
            <a:r>
              <a:rPr lang="en-US" sz="2400" b="1" dirty="0" smtClean="0">
                <a:latin typeface="Cambria" pitchFamily="18" charset="0"/>
              </a:rPr>
              <a:t>]” and “taking up [</a:t>
            </a:r>
            <a:r>
              <a:rPr lang="en-US" sz="2400" b="1" dirty="0" smtClean="0">
                <a:effectLst>
                  <a:outerShdw blurRad="38100" dist="38100" dir="2700000" algn="tl">
                    <a:srgbClr val="000000">
                      <a:alpha val="43137"/>
                    </a:srgbClr>
                  </a:outerShdw>
                </a:effectLst>
                <a:latin typeface="Cambria" pitchFamily="18" charset="0"/>
              </a:rPr>
              <a:t>putting on</a:t>
            </a:r>
            <a:r>
              <a:rPr lang="en-US" sz="2400" b="1" dirty="0" smtClean="0">
                <a:latin typeface="Cambria" pitchFamily="18" charset="0"/>
              </a:rPr>
              <a:t>]” image, Paul visits several realms of life, encouraging his readers to rid themselves of their filthy old habits and to replace them with new virtues.   </a:t>
            </a:r>
          </a:p>
          <a:p>
            <a:pPr indent="457200">
              <a:spcAft>
                <a:spcPts val="1200"/>
              </a:spcAft>
            </a:pPr>
            <a:r>
              <a:rPr lang="en-US" sz="2400" b="1" dirty="0" smtClean="0">
                <a:latin typeface="Cambria" pitchFamily="18" charset="0"/>
              </a:rPr>
              <a:t>In these verses Paul presents several bad attitudes or actions that have to go </a:t>
            </a:r>
            <a:r>
              <a:rPr lang="en-US" sz="2400" b="1" dirty="0" smtClean="0">
                <a:effectLst>
                  <a:outerShdw blurRad="38100" dist="38100" dir="2700000" algn="tl">
                    <a:srgbClr val="000000">
                      <a:alpha val="43137"/>
                    </a:srgbClr>
                  </a:outerShdw>
                </a:effectLst>
                <a:latin typeface="Cambria" pitchFamily="18" charset="0"/>
              </a:rPr>
              <a:t>. . .</a:t>
            </a:r>
            <a:r>
              <a:rPr lang="en-US" sz="2400" b="1" dirty="0" smtClean="0">
                <a:latin typeface="Cambria" pitchFamily="18" charset="0"/>
              </a:rPr>
              <a:t> and the positive attitudes or actions that must replace them.  </a:t>
            </a:r>
          </a:p>
          <a:p>
            <a:pPr indent="457200">
              <a:spcAft>
                <a:spcPts val="1200"/>
              </a:spcAft>
            </a:pPr>
            <a:r>
              <a:rPr lang="en-US" sz="2400" b="1" dirty="0" smtClean="0">
                <a:latin typeface="Cambria" pitchFamily="18" charset="0"/>
              </a:rPr>
              <a:t>In each case, Paul presents a reason for doing so—either the basis for the change or a benefit reaped.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4:25 – 32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pic>
        <p:nvPicPr>
          <p:cNvPr id="3" name="Picture 2" descr="4 - 23 chart.jpg"/>
          <p:cNvPicPr>
            <a:picLocks noChangeAspect="1"/>
          </p:cNvPicPr>
          <p:nvPr/>
        </p:nvPicPr>
        <p:blipFill>
          <a:blip r:embed="rId2" cstate="print"/>
          <a:srcRect l="3520" t="2662" r="3203" b="4153"/>
          <a:stretch>
            <a:fillRect/>
          </a:stretch>
        </p:blipFill>
        <p:spPr>
          <a:xfrm>
            <a:off x="228600" y="533400"/>
            <a:ext cx="8654143" cy="57150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04753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Let’s start with a couple of observations about all of these negative and positive traits.  </a:t>
            </a:r>
            <a:r>
              <a:rPr lang="en-US" sz="2400" b="1" i="1" dirty="0" smtClean="0">
                <a:latin typeface="Cambria" pitchFamily="18" charset="0"/>
              </a:rPr>
              <a:t>First</a:t>
            </a:r>
            <a:r>
              <a:rPr lang="en-US" sz="2400" b="1" dirty="0" smtClean="0">
                <a:latin typeface="Cambria" pitchFamily="18" charset="0"/>
              </a:rPr>
              <a:t>, they affect not only our relationship with God but also our relationships with others.  </a:t>
            </a:r>
            <a:r>
              <a:rPr lang="en-US" sz="2400" b="1" i="1" dirty="0" smtClean="0">
                <a:latin typeface="Cambria" pitchFamily="18" charset="0"/>
              </a:rPr>
              <a:t>Second</a:t>
            </a:r>
            <a:r>
              <a:rPr lang="en-US" sz="2400" b="1" dirty="0" smtClean="0">
                <a:latin typeface="Cambria" pitchFamily="18" charset="0"/>
              </a:rPr>
              <a:t>, Paul balances negative commands with positive ones, explaining his reason for each command and demonstrating that our behavior should be connected to our beliefs.   </a:t>
            </a:r>
          </a:p>
          <a:p>
            <a:pPr indent="457200">
              <a:spcAft>
                <a:spcPts val="1200"/>
              </a:spcAft>
            </a:pPr>
            <a:r>
              <a:rPr lang="en-US" sz="2400" b="1" i="1" dirty="0" smtClean="0">
                <a:latin typeface="Cambria" pitchFamily="18" charset="0"/>
              </a:rPr>
              <a:t>Finally</a:t>
            </a:r>
            <a:r>
              <a:rPr lang="en-US" sz="2400" b="1" dirty="0" smtClean="0">
                <a:latin typeface="Cambria" pitchFamily="18" charset="0"/>
              </a:rPr>
              <a:t>, at the end of the list he clusters several vices and contrasts them with several virtues, implying that he could have continued his list of </a:t>
            </a:r>
            <a:r>
              <a:rPr lang="en-US" sz="2400" b="1" i="1" dirty="0" smtClean="0">
                <a:effectLst>
                  <a:outerShdw blurRad="38100" dist="38100" dir="2700000" algn="tl">
                    <a:srgbClr val="000000">
                      <a:alpha val="43137"/>
                    </a:srgbClr>
                  </a:outerShdw>
                </a:effectLst>
                <a:latin typeface="Cambria" pitchFamily="18" charset="0"/>
              </a:rPr>
              <a:t>“putting off”</a:t>
            </a:r>
            <a:r>
              <a:rPr lang="en-US" sz="2400" b="1" dirty="0" smtClean="0">
                <a:latin typeface="Cambria" pitchFamily="18" charset="0"/>
              </a:rPr>
              <a:t> and </a:t>
            </a:r>
            <a:r>
              <a:rPr lang="en-US" sz="2400" b="1" i="1" dirty="0" smtClean="0">
                <a:effectLst>
                  <a:outerShdw blurRad="38100" dist="38100" dir="2700000" algn="tl">
                    <a:srgbClr val="000000">
                      <a:alpha val="43137"/>
                    </a:srgbClr>
                  </a:outerShdw>
                </a:effectLst>
                <a:latin typeface="Cambria" pitchFamily="18" charset="0"/>
              </a:rPr>
              <a:t>“putting on”</a:t>
            </a:r>
            <a:r>
              <a:rPr lang="en-US" sz="2400" b="1" dirty="0" smtClean="0">
                <a:latin typeface="Cambria" pitchFamily="18" charset="0"/>
              </a:rPr>
              <a:t> for several pages.  In other words, these specific examples are merely the beginning of an ongoing practice of replacing our old habits with new ones.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4:25 – 32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201424"/>
          </a:xfrm>
          <a:prstGeom prst="rect">
            <a:avLst/>
          </a:prstGeom>
          <a:noFill/>
          <a:effectLst/>
        </p:spPr>
        <p:txBody>
          <a:bodyPr wrap="square" rtlCol="0">
            <a:spAutoFit/>
          </a:bodyPr>
          <a:lstStyle/>
          <a:p>
            <a:pPr indent="457200">
              <a:spcAft>
                <a:spcPts val="1200"/>
              </a:spcAft>
            </a:pPr>
            <a:r>
              <a:rPr lang="en-US" sz="2400" b="1" i="1" dirty="0" smtClean="0">
                <a:effectLst>
                  <a:outerShdw blurRad="38100" dist="38100" dir="2700000" algn="tl">
                    <a:srgbClr val="000000">
                      <a:alpha val="43137"/>
                    </a:srgbClr>
                  </a:outerShdw>
                </a:effectLst>
                <a:latin typeface="Cambria" pitchFamily="18" charset="0"/>
              </a:rPr>
              <a:t>From falsehood to truthful speech</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4:25</a:t>
            </a:r>
            <a:r>
              <a:rPr lang="en-US" sz="2400" b="1" dirty="0" smtClean="0">
                <a:latin typeface="Cambria" pitchFamily="18" charset="0"/>
              </a:rPr>
              <a:t>).  The word for “falsehood” includes all forms of lying, from out-and-out contradictions of known facts to careful couched nuances intended to deceive and mislead.  It includes everything from white lies to unbelievable whoppers.   </a:t>
            </a:r>
          </a:p>
          <a:p>
            <a:pPr indent="457200">
              <a:spcAft>
                <a:spcPts val="1200"/>
              </a:spcAft>
            </a:pPr>
            <a:r>
              <a:rPr lang="en-US" sz="2400" b="1" dirty="0" smtClean="0">
                <a:latin typeface="Cambria" pitchFamily="18" charset="0"/>
              </a:rPr>
              <a:t>Because the Ephesians had renounced the supreme falsehood of paganism, Paul urged them to take that decision even further by forsaking all “lesser” lies.  Likewise, for us to grow as Christians, we also must uproot falsehood and cultivate truthfulness.</a:t>
            </a:r>
          </a:p>
          <a:p>
            <a:pPr indent="457200">
              <a:spcAft>
                <a:spcPts val="1200"/>
              </a:spcAft>
            </a:pPr>
            <a:r>
              <a:rPr lang="en-US" sz="2400" b="1" dirty="0" smtClean="0">
                <a:latin typeface="Cambria" pitchFamily="18" charset="0"/>
              </a:rPr>
              <a:t>Why does Paul exhort his readers to truthful speech?    He does so because lying is a heinous sin against the body of Christ.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4:25 – 32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83209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Lying undermines trust and results in conflicts and confusion.   Jesus reminded us that Satan is the father of lies (</a:t>
            </a:r>
            <a:r>
              <a:rPr lang="en-US" sz="2400" b="1" dirty="0" smtClean="0">
                <a:effectLst>
                  <a:outerShdw blurRad="38100" dist="38100" dir="2700000" algn="tl">
                    <a:srgbClr val="000000">
                      <a:alpha val="43137"/>
                    </a:srgbClr>
                  </a:outerShdw>
                </a:effectLst>
                <a:latin typeface="Cambria" pitchFamily="18" charset="0"/>
              </a:rPr>
              <a:t>John 8:44</a:t>
            </a:r>
            <a:r>
              <a:rPr lang="en-US" sz="2400" b="1" dirty="0" smtClean="0">
                <a:latin typeface="Cambria" pitchFamily="18" charset="0"/>
              </a:rPr>
              <a:t>), but the Lord is the God of truth (</a:t>
            </a:r>
            <a:r>
              <a:rPr lang="en-US" sz="2400" b="1" dirty="0" smtClean="0">
                <a:effectLst>
                  <a:outerShdw blurRad="38100" dist="38100" dir="2700000" algn="tl">
                    <a:srgbClr val="000000">
                      <a:alpha val="43137"/>
                    </a:srgbClr>
                  </a:outerShdw>
                </a:effectLst>
                <a:latin typeface="Cambria" pitchFamily="18" charset="0"/>
              </a:rPr>
              <a:t>Isa 65:16</a:t>
            </a:r>
            <a:r>
              <a:rPr lang="en-US" sz="2400" b="1" dirty="0" smtClean="0">
                <a:latin typeface="Cambria" pitchFamily="18" charset="0"/>
              </a:rPr>
              <a:t>).  </a:t>
            </a:r>
          </a:p>
          <a:p>
            <a:pPr indent="457200">
              <a:spcAft>
                <a:spcPts val="1200"/>
              </a:spcAft>
            </a:pPr>
            <a:r>
              <a:rPr lang="en-US" sz="2400" b="1" dirty="0" smtClean="0">
                <a:latin typeface="Cambria" pitchFamily="18" charset="0"/>
              </a:rPr>
              <a:t>As members of His body, eternally joined and related in love, truth is our new birthright and a mark of those who belong to God.</a:t>
            </a:r>
          </a:p>
          <a:p>
            <a:pPr indent="457200">
              <a:spcAft>
                <a:spcPts val="1200"/>
              </a:spcAft>
            </a:pPr>
            <a:r>
              <a:rPr lang="en-US" sz="2400" b="1" dirty="0" smtClean="0">
                <a:latin typeface="Cambria" pitchFamily="18" charset="0"/>
              </a:rPr>
              <a:t>Think of the different forms of lying that surround us every day.  Consider whether any of them characterize your own life and need to be put off like a worn-out garment:  </a:t>
            </a:r>
            <a:r>
              <a:rPr lang="en-US" sz="2400" b="1" i="1" dirty="0" smtClean="0">
                <a:latin typeface="Cambria" pitchFamily="18" charset="0"/>
              </a:rPr>
              <a:t>deception – diplomatic hedging – exaggerating the facts – half-truths – plagiarism – flattery – hypocrisy – habitual promise breaking</a:t>
            </a:r>
            <a:r>
              <a:rPr lang="en-US" sz="2400" b="1" dirty="0" smtClean="0">
                <a:latin typeface="Cambria" pitchFamily="18" charset="0"/>
              </a:rPr>
              <a:t> . . .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4:25 – 32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57075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We’re immersed in a culture that feeds on deception and oozes with falsehood.  That doesn’t make our truth-telling mandate easy, does it?  Some members of the media make their living stretching, shaping, spinning, and tweaking stories that might not have been quite as interesting without those little misleading or exaggerated tidbits inserted here and there to make you come back for more.  </a:t>
            </a:r>
          </a:p>
          <a:p>
            <a:pPr indent="457200">
              <a:spcAft>
                <a:spcPts val="1200"/>
              </a:spcAft>
            </a:pPr>
            <a:r>
              <a:rPr lang="en-US" sz="2400" b="1" dirty="0" smtClean="0">
                <a:latin typeface="Cambria" pitchFamily="18" charset="0"/>
              </a:rPr>
              <a:t>Advertisements are know for lies.  This is why there are consumer advocacy groups to do “fact checks” and government agencies to step in and say “Enough is enough!”</a:t>
            </a:r>
          </a:p>
          <a:p>
            <a:pPr indent="457200">
              <a:spcAft>
                <a:spcPts val="1200"/>
              </a:spcAft>
            </a:pPr>
            <a:r>
              <a:rPr lang="en-US" sz="2400" b="1" dirty="0" smtClean="0">
                <a:latin typeface="Cambria" pitchFamily="18" charset="0"/>
              </a:rPr>
              <a:t>And we are constantly bombarded by contradictory truth claims from cults and religious charlatans.  In this tempest of falsehood, we Christians need to be teller of the truth </a:t>
            </a:r>
            <a:r>
              <a:rPr lang="en-US" sz="2400" b="1" dirty="0" smtClean="0">
                <a:effectLst>
                  <a:outerShdw blurRad="38100" dist="38100" dir="2700000" algn="tl">
                    <a:srgbClr val="000000">
                      <a:alpha val="43137"/>
                    </a:srgbClr>
                  </a:outerShdw>
                </a:effectLst>
                <a:latin typeface="Cambria" pitchFamily="18" charset="0"/>
              </a:rPr>
              <a:t>. . .</a:t>
            </a:r>
            <a:r>
              <a:rPr lang="en-US" sz="2400" b="1" dirty="0" smtClean="0">
                <a:latin typeface="Cambria" pitchFamily="18" charset="0"/>
              </a:rPr>
              <a:t> making it a part of your code of conduct.</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4:25 – 32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570756"/>
          </a:xfrm>
          <a:prstGeom prst="rect">
            <a:avLst/>
          </a:prstGeom>
          <a:noFill/>
          <a:effectLst/>
        </p:spPr>
        <p:txBody>
          <a:bodyPr wrap="square" rtlCol="0">
            <a:spAutoFit/>
          </a:bodyPr>
          <a:lstStyle/>
          <a:p>
            <a:pPr indent="457200">
              <a:spcAft>
                <a:spcPts val="1200"/>
              </a:spcAft>
            </a:pPr>
            <a:r>
              <a:rPr lang="en-US" sz="2400" b="1" i="1" dirty="0" smtClean="0">
                <a:effectLst>
                  <a:outerShdw blurRad="38100" dist="38100" dir="2700000" algn="tl">
                    <a:srgbClr val="000000">
                      <a:alpha val="43137"/>
                    </a:srgbClr>
                  </a:outerShdw>
                </a:effectLst>
                <a:latin typeface="Cambria" pitchFamily="18" charset="0"/>
              </a:rPr>
              <a:t>From sinful rage to controlled indignation</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4:26-27</a:t>
            </a:r>
            <a:r>
              <a:rPr lang="en-US" sz="2400" b="1" dirty="0" smtClean="0">
                <a:latin typeface="Cambria" pitchFamily="18" charset="0"/>
              </a:rPr>
              <a:t>).  Echoing </a:t>
            </a:r>
            <a:r>
              <a:rPr lang="en-US" sz="2400" b="1" dirty="0" smtClean="0">
                <a:effectLst>
                  <a:outerShdw blurRad="38100" dist="38100" dir="2700000" algn="tl">
                    <a:srgbClr val="000000">
                      <a:alpha val="43137"/>
                    </a:srgbClr>
                  </a:outerShdw>
                </a:effectLst>
                <a:latin typeface="Cambria" pitchFamily="18" charset="0"/>
              </a:rPr>
              <a:t>Psalm 4:4</a:t>
            </a:r>
            <a:r>
              <a:rPr lang="en-US" sz="2400" b="1" dirty="0" smtClean="0">
                <a:latin typeface="Cambria" pitchFamily="18" charset="0"/>
              </a:rPr>
              <a:t>, Paul allows for properly expressed anger in the life of a believer.  What a relief!  We would all be in deep trouble if Scripture excluded all forms of indignation.  In fact, Christ Himself exhibited righteous anger at sin (</a:t>
            </a:r>
            <a:r>
              <a:rPr lang="en-US" sz="2400" b="1" dirty="0" smtClean="0">
                <a:effectLst>
                  <a:outerShdw blurRad="38100" dist="38100" dir="2700000" algn="tl">
                    <a:srgbClr val="000000">
                      <a:alpha val="43137"/>
                    </a:srgbClr>
                  </a:outerShdw>
                </a:effectLst>
                <a:latin typeface="Cambria" pitchFamily="18" charset="0"/>
              </a:rPr>
              <a:t>Matt 21:12-13</a:t>
            </a:r>
            <a:r>
              <a:rPr lang="en-US" sz="2400" b="1" dirty="0" smtClean="0">
                <a:latin typeface="Cambria" pitchFamily="18" charset="0"/>
              </a:rPr>
              <a:t>).  </a:t>
            </a:r>
          </a:p>
          <a:p>
            <a:pPr indent="457200">
              <a:spcAft>
                <a:spcPts val="1200"/>
              </a:spcAft>
            </a:pPr>
            <a:r>
              <a:rPr lang="en-US" sz="2400" b="1" dirty="0" smtClean="0">
                <a:latin typeface="Cambria" pitchFamily="18" charset="0"/>
              </a:rPr>
              <a:t>When Paul commands, </a:t>
            </a:r>
            <a:r>
              <a:rPr lang="en-US" sz="2400" b="1" i="1" dirty="0" smtClean="0">
                <a:latin typeface="Cambria" pitchFamily="18" charset="0"/>
              </a:rPr>
              <a:t>“Be angry,”</a:t>
            </a:r>
            <a:r>
              <a:rPr lang="en-US" sz="2400" b="1" dirty="0" smtClean="0">
                <a:latin typeface="Cambria" pitchFamily="18" charset="0"/>
              </a:rPr>
              <a:t>  he did not have in mind temper tantrums, uncontrolled fits of rage, or lingering bitterness.  Rather, biblical, righteous indignation directs its anger at the appropriate object—sinful behavior, moral corruption, and unjust circumstances.  </a:t>
            </a:r>
          </a:p>
          <a:p>
            <a:pPr indent="457200">
              <a:spcAft>
                <a:spcPts val="1200"/>
              </a:spcAft>
            </a:pPr>
            <a:r>
              <a:rPr lang="en-US" sz="2400" b="1" dirty="0" smtClean="0">
                <a:latin typeface="Cambria" pitchFamily="18" charset="0"/>
              </a:rPr>
              <a:t>Frankly, we could use more of this kind of anger today.  Too often we remain silent and apathetic while sin and injustice run roughshod over people.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4:25 – 32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83209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Sinful anger, on the other hand, lingers.  It holds a grudge.  It seeks retaliation, revenge, and harm toward those who anger us.  Paul is quite clear about this kind of expressive anger:  Don’t do it!    </a:t>
            </a:r>
          </a:p>
          <a:p>
            <a:pPr indent="457200">
              <a:spcAft>
                <a:spcPts val="1200"/>
              </a:spcAft>
            </a:pPr>
            <a:r>
              <a:rPr lang="en-US" sz="2400" b="1" dirty="0" smtClean="0">
                <a:latin typeface="Cambria" pitchFamily="18" charset="0"/>
              </a:rPr>
              <a:t>In fact, to keep us from coddling our angry attitudes and actions, he sets a limit:  “Do not let the sun go down on your anger” (</a:t>
            </a:r>
            <a:r>
              <a:rPr lang="en-US" sz="2400" b="1" dirty="0" smtClean="0">
                <a:effectLst>
                  <a:outerShdw blurRad="38100" dist="38100" dir="2700000" algn="tl">
                    <a:srgbClr val="000000">
                      <a:alpha val="43137"/>
                    </a:srgbClr>
                  </a:outerShdw>
                </a:effectLst>
                <a:latin typeface="Cambria" pitchFamily="18" charset="0"/>
              </a:rPr>
              <a:t>4:26</a:t>
            </a:r>
            <a:r>
              <a:rPr lang="en-US" sz="2400" b="1" dirty="0" smtClean="0">
                <a:latin typeface="Cambria" pitchFamily="18" charset="0"/>
              </a:rPr>
              <a:t>).  In other words, don’t brood over it.  Don’t go to bed mad and allow it to simmer overnight.  </a:t>
            </a:r>
          </a:p>
          <a:p>
            <a:pPr indent="457200">
              <a:spcAft>
                <a:spcPts val="1200"/>
              </a:spcAft>
            </a:pPr>
            <a:r>
              <a:rPr lang="en-US" sz="2400" b="1" dirty="0" smtClean="0">
                <a:latin typeface="Cambria" pitchFamily="18" charset="0"/>
              </a:rPr>
              <a:t>Understandably, not all conflicts can be quickly resolved before bedtime.  Sometimes it may take days or even weeks to work out full reconciliation.  However, we can personally resolve not to let our anger fester into the next day.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4:25 – 32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pic>
        <p:nvPicPr>
          <p:cNvPr id="2" name="Picture 1" descr="4 - 26 anger.jpg"/>
          <p:cNvPicPr>
            <a:picLocks noChangeAspect="1"/>
          </p:cNvPicPr>
          <p:nvPr/>
        </p:nvPicPr>
        <p:blipFill>
          <a:blip r:embed="rId2" cstate="print"/>
          <a:stretch>
            <a:fillRect/>
          </a:stretch>
        </p:blipFill>
        <p:spPr>
          <a:xfrm>
            <a:off x="228600" y="685800"/>
            <a:ext cx="8712200" cy="48768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pic>
        <p:nvPicPr>
          <p:cNvPr id="3" name="Picture 2" descr="Cover page 4.jpg"/>
          <p:cNvPicPr>
            <a:picLocks noChangeAspect="1"/>
          </p:cNvPicPr>
          <p:nvPr/>
        </p:nvPicPr>
        <p:blipFill>
          <a:blip r:embed="rId3" cstate="print"/>
          <a:stretch>
            <a:fillRect/>
          </a:stretch>
        </p:blipFill>
        <p:spPr>
          <a:xfrm>
            <a:off x="228600" y="228600"/>
            <a:ext cx="8686800" cy="6400800"/>
          </a:xfrm>
          <a:prstGeom prst="rect">
            <a:avLst/>
          </a:prstGeom>
          <a:ln>
            <a:noFill/>
          </a:ln>
          <a:effectLst>
            <a:outerShdw blurRad="190500" algn="tl" rotWithShape="0">
              <a:srgbClr val="000000">
                <a:alpha val="70000"/>
              </a:srgbClr>
            </a:outerShdw>
          </a:effectLst>
        </p:spPr>
      </p:pic>
      <p:sp>
        <p:nvSpPr>
          <p:cNvPr id="5" name="TextBox 4"/>
          <p:cNvSpPr txBox="1"/>
          <p:nvPr/>
        </p:nvSpPr>
        <p:spPr>
          <a:xfrm rot="-180000">
            <a:off x="988314" y="3161828"/>
            <a:ext cx="5262558" cy="461665"/>
          </a:xfrm>
          <a:prstGeom prst="rect">
            <a:avLst/>
          </a:prstGeom>
          <a:noFill/>
        </p:spPr>
        <p:txBody>
          <a:bodyPr wrap="square" rtlCol="0">
            <a:spAutoFit/>
          </a:bodyPr>
          <a:lstStyle/>
          <a:p>
            <a:pPr algn="ctr"/>
            <a:r>
              <a:rPr lang="en-US" sz="2400" dirty="0" smtClean="0">
                <a:effectLst>
                  <a:outerShdw blurRad="38100" dist="38100" dir="2700000" algn="tl">
                    <a:srgbClr val="000000">
                      <a:alpha val="43137"/>
                    </a:srgbClr>
                  </a:outerShdw>
                </a:effectLst>
                <a:latin typeface="Cambria" pitchFamily="18" charset="0"/>
              </a:rPr>
              <a:t>“Off with the Old and On with the New”</a:t>
            </a:r>
            <a:endParaRPr lang="en-US" sz="2400" dirty="0">
              <a:effectLst>
                <a:outerShdw blurRad="38100" dist="38100" dir="2700000" algn="tl">
                  <a:srgbClr val="000000">
                    <a:alpha val="43137"/>
                  </a:srgbClr>
                </a:outerShdw>
              </a:effectLst>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30887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 longer you let a broken relationship go without reconciliation, the easier it will be for Satan to drive a wedge into the relationship, creating division and disunity in the body of Christ (</a:t>
            </a:r>
            <a:r>
              <a:rPr lang="en-US" sz="2400" b="1" dirty="0" smtClean="0">
                <a:effectLst>
                  <a:outerShdw blurRad="38100" dist="38100" dir="2700000" algn="tl">
                    <a:srgbClr val="000000">
                      <a:alpha val="43137"/>
                    </a:srgbClr>
                  </a:outerShdw>
                </a:effectLst>
                <a:latin typeface="Cambria" pitchFamily="18" charset="0"/>
              </a:rPr>
              <a:t>4:27</a:t>
            </a:r>
            <a:r>
              <a:rPr lang="en-US" sz="2400" b="1" dirty="0" smtClean="0">
                <a:latin typeface="Cambria" pitchFamily="18" charset="0"/>
              </a:rPr>
              <a:t>).    </a:t>
            </a:r>
          </a:p>
          <a:p>
            <a:pPr indent="457200">
              <a:spcAft>
                <a:spcPts val="1200"/>
              </a:spcAft>
            </a:pPr>
            <a:r>
              <a:rPr lang="en-US" sz="2400" b="1" dirty="0" smtClean="0">
                <a:latin typeface="Cambria" pitchFamily="18" charset="0"/>
              </a:rPr>
              <a:t>Paul puts this in even more explicit terms in </a:t>
            </a:r>
            <a:r>
              <a:rPr lang="en-US" sz="2400" b="1" dirty="0" smtClean="0">
                <a:effectLst>
                  <a:outerShdw blurRad="38100" dist="38100" dir="2700000" algn="tl">
                    <a:srgbClr val="000000">
                      <a:alpha val="43137"/>
                    </a:srgbClr>
                  </a:outerShdw>
                </a:effectLst>
                <a:latin typeface="Cambria" pitchFamily="18" charset="0"/>
              </a:rPr>
              <a:t>Romans 12:17-19</a:t>
            </a:r>
            <a:r>
              <a:rPr lang="en-US" sz="2400" b="1" dirty="0" smtClean="0">
                <a:latin typeface="Cambria" pitchFamily="18" charset="0"/>
              </a:rPr>
              <a:t> [</a:t>
            </a:r>
            <a:r>
              <a:rPr lang="en-US" sz="2000" b="1" dirty="0" smtClean="0">
                <a:effectLst>
                  <a:outerShdw blurRad="38100" dist="38100" dir="2700000" algn="tl">
                    <a:srgbClr val="000000">
                      <a:alpha val="43137"/>
                    </a:srgbClr>
                  </a:outerShdw>
                </a:effectLst>
                <a:latin typeface="Cambria" pitchFamily="18" charset="0"/>
              </a:rPr>
              <a:t>NKJV</a:t>
            </a:r>
            <a:r>
              <a:rPr lang="en-US" sz="2400" b="1" dirty="0" smtClean="0">
                <a:latin typeface="Cambria" pitchFamily="18" charset="0"/>
              </a:rPr>
              <a:t>], where he writes </a:t>
            </a:r>
            <a:r>
              <a:rPr lang="en-US" sz="2000" b="1" dirty="0" smtClean="0">
                <a:effectLst>
                  <a:outerShdw blurRad="38100" dist="38100" dir="2700000" algn="tl">
                    <a:srgbClr val="000000">
                      <a:alpha val="43137"/>
                    </a:srgbClr>
                  </a:outerShdw>
                </a:effectLst>
                <a:latin typeface="Cambria" pitchFamily="18" charset="0"/>
              </a:rPr>
              <a:t>&gt;</a:t>
            </a:r>
            <a:r>
              <a:rPr lang="en-US" sz="2400" b="1" dirty="0" smtClean="0">
                <a:latin typeface="Cambria" pitchFamily="18" charset="0"/>
              </a:rPr>
              <a:t> </a:t>
            </a:r>
            <a:r>
              <a:rPr lang="en-US" sz="2400" b="1" i="1" dirty="0" smtClean="0">
                <a:latin typeface="Cambria" pitchFamily="18" charset="0"/>
              </a:rPr>
              <a:t>“Repay no one evil for evil. Have  regard for good things in the sight of all men.  </a:t>
            </a:r>
            <a:r>
              <a:rPr lang="en-US" sz="2400" b="1" baseline="30000" dirty="0" smtClean="0">
                <a:effectLst>
                  <a:outerShdw blurRad="38100" dist="38100" dir="2700000" algn="tl">
                    <a:srgbClr val="000000">
                      <a:alpha val="43137"/>
                    </a:srgbClr>
                  </a:outerShdw>
                </a:effectLst>
                <a:latin typeface="Cambria" pitchFamily="18" charset="0"/>
              </a:rPr>
              <a:t>18</a:t>
            </a:r>
            <a:r>
              <a:rPr lang="en-US" sz="2400" b="1" i="1" dirty="0" smtClean="0">
                <a:latin typeface="Cambria" pitchFamily="18" charset="0"/>
              </a:rPr>
              <a:t>If it is possible, as much as depends on you, live peaceably with all men.  </a:t>
            </a:r>
            <a:r>
              <a:rPr lang="en-US" sz="2400" b="1" baseline="30000" dirty="0" smtClean="0">
                <a:effectLst>
                  <a:outerShdw blurRad="38100" dist="38100" dir="2700000" algn="tl">
                    <a:srgbClr val="000000">
                      <a:alpha val="43137"/>
                    </a:srgbClr>
                  </a:outerShdw>
                </a:effectLst>
                <a:latin typeface="Cambria" pitchFamily="18" charset="0"/>
              </a:rPr>
              <a:t>19</a:t>
            </a:r>
            <a:r>
              <a:rPr lang="en-US" sz="2400" b="1" i="1" dirty="0" smtClean="0">
                <a:latin typeface="Cambria" pitchFamily="18" charset="0"/>
              </a:rPr>
              <a:t>Beloved, do not avenge yourselves, but rather give place to wrath; for it is written, “Vengeance is Mine, I will repay,” says the Lord.”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4:25 – 32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093428"/>
          </a:xfrm>
          <a:prstGeom prst="rect">
            <a:avLst/>
          </a:prstGeom>
          <a:noFill/>
          <a:effectLst/>
        </p:spPr>
        <p:txBody>
          <a:bodyPr wrap="square" rtlCol="0">
            <a:spAutoFit/>
          </a:bodyPr>
          <a:lstStyle/>
          <a:p>
            <a:pPr indent="457200">
              <a:spcAft>
                <a:spcPts val="1200"/>
              </a:spcAft>
            </a:pPr>
            <a:r>
              <a:rPr lang="en-US" sz="2400" b="1" i="1" dirty="0" smtClean="0">
                <a:effectLst>
                  <a:outerShdw blurRad="38100" dist="38100" dir="2700000" algn="tl">
                    <a:srgbClr val="000000">
                      <a:alpha val="43137"/>
                    </a:srgbClr>
                  </a:outerShdw>
                </a:effectLst>
                <a:latin typeface="Cambria" pitchFamily="18" charset="0"/>
              </a:rPr>
              <a:t>From dishonest gain to honest labor</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4:28</a:t>
            </a:r>
            <a:r>
              <a:rPr lang="en-US" sz="2400" b="1" dirty="0" smtClean="0">
                <a:latin typeface="Cambria" pitchFamily="18" charset="0"/>
              </a:rPr>
              <a:t>).  Stealing encompasses a whole array of activities, from obvious acts like shoplifting, embezzling, fraud, and robbing banks to the subtle “borrowing” of office supplies, wasting time at work, reneging on a debt, or failing to pay a fair wage.  </a:t>
            </a:r>
          </a:p>
          <a:p>
            <a:pPr indent="457200">
              <a:spcAft>
                <a:spcPts val="1200"/>
              </a:spcAft>
            </a:pPr>
            <a:r>
              <a:rPr lang="en-US" sz="2400" b="1" dirty="0" smtClean="0">
                <a:latin typeface="Cambria" pitchFamily="18" charset="0"/>
              </a:rPr>
              <a:t>All of these are forms of dishonesty for the sake of personal gain—some blatant, some subtle </a:t>
            </a:r>
            <a:r>
              <a:rPr lang="en-US" sz="2400" b="1" dirty="0" smtClean="0">
                <a:effectLst>
                  <a:outerShdw blurRad="38100" dist="38100" dir="2700000" algn="tl">
                    <a:srgbClr val="000000">
                      <a:alpha val="43137"/>
                    </a:srgbClr>
                  </a:outerShdw>
                </a:effectLst>
                <a:latin typeface="Cambria" pitchFamily="18" charset="0"/>
              </a:rPr>
              <a:t>. . .</a:t>
            </a:r>
            <a:r>
              <a:rPr lang="en-US" sz="2400" b="1" dirty="0" smtClean="0">
                <a:latin typeface="Cambria" pitchFamily="18" charset="0"/>
              </a:rPr>
              <a:t> all sinful.  </a:t>
            </a:r>
          </a:p>
          <a:p>
            <a:pPr indent="457200">
              <a:spcAft>
                <a:spcPts val="1200"/>
              </a:spcAft>
            </a:pPr>
            <a:r>
              <a:rPr lang="en-US" sz="2400" b="1" dirty="0" smtClean="0">
                <a:latin typeface="Cambria" pitchFamily="18" charset="0"/>
              </a:rPr>
              <a:t>Instead of stealing, Paul directs us to work.  Through the work of our hands we not only provide for ourselves and our families but also contribute to the good of others.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4:25 – 32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283154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When we are able to provide for our own needs, we relieve the church or community from having to burden themselves with supporting us. </a:t>
            </a:r>
          </a:p>
          <a:p>
            <a:pPr indent="457200">
              <a:spcAft>
                <a:spcPts val="1200"/>
              </a:spcAft>
            </a:pPr>
            <a:r>
              <a:rPr lang="en-US" sz="2400" b="1" dirty="0" smtClean="0">
                <a:latin typeface="Cambria" pitchFamily="18" charset="0"/>
              </a:rPr>
              <a:t>This allows such resources to be used for those who are truly in need.  At the same time, our own honest labor can produce an excess, giving us an opportunity to share from the abundance of our prosperity with those in need.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4:25 – 32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832092"/>
          </a:xfrm>
          <a:prstGeom prst="rect">
            <a:avLst/>
          </a:prstGeom>
          <a:noFill/>
          <a:effectLst/>
        </p:spPr>
        <p:txBody>
          <a:bodyPr wrap="square" rtlCol="0">
            <a:spAutoFit/>
          </a:bodyPr>
          <a:lstStyle/>
          <a:p>
            <a:pPr indent="457200">
              <a:spcAft>
                <a:spcPts val="1200"/>
              </a:spcAft>
            </a:pPr>
            <a:r>
              <a:rPr lang="en-US" sz="2400" b="1" i="1" dirty="0" smtClean="0">
                <a:effectLst>
                  <a:outerShdw blurRad="38100" dist="38100" dir="2700000" algn="tl">
                    <a:srgbClr val="000000">
                      <a:alpha val="43137"/>
                    </a:srgbClr>
                  </a:outerShdw>
                </a:effectLst>
                <a:latin typeface="Cambria" pitchFamily="18" charset="0"/>
              </a:rPr>
              <a:t>From unwholesome speech to edifying speech</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4:29</a:t>
            </a:r>
            <a:r>
              <a:rPr lang="en-US" sz="2400" b="1" dirty="0" smtClean="0">
                <a:latin typeface="Cambria" pitchFamily="18" charset="0"/>
              </a:rPr>
              <a:t>).  In the Greek, the word for “unwholesome” was used to describe rotten fruit or putrid fish.  In other words, the kind of stinking things that would make you say, “Yuck!”   </a:t>
            </a:r>
          </a:p>
          <a:p>
            <a:pPr indent="457200">
              <a:spcAft>
                <a:spcPts val="1200"/>
              </a:spcAft>
            </a:pPr>
            <a:r>
              <a:rPr lang="en-US" sz="2400" b="1" dirty="0" smtClean="0">
                <a:latin typeface="Cambria" pitchFamily="18" charset="0"/>
              </a:rPr>
              <a:t>In our text, it means cursing, vulgar phrases, crude jokes, and even sarcastic, unkind, or mean-spirited remarks.  Plenty of the material shared online nowadays also falls into this category.  </a:t>
            </a:r>
          </a:p>
          <a:p>
            <a:pPr indent="457200">
              <a:spcAft>
                <a:spcPts val="1200"/>
              </a:spcAft>
            </a:pPr>
            <a:r>
              <a:rPr lang="en-US" sz="2400" b="1" dirty="0" smtClean="0">
                <a:latin typeface="Cambria" pitchFamily="18" charset="0"/>
              </a:rPr>
              <a:t>To give a better idea of the broad scope of “unwholesome” speech, Paul contrasts it with its opposite: words that are good for edification and appropriate to the situation, which impart grace to those who hear (</a:t>
            </a:r>
            <a:r>
              <a:rPr lang="en-US" sz="2400" b="1" dirty="0" smtClean="0">
                <a:effectLst>
                  <a:outerShdw blurRad="38100" dist="38100" dir="2700000" algn="tl">
                    <a:srgbClr val="000000">
                      <a:alpha val="43137"/>
                    </a:srgbClr>
                  </a:outerShdw>
                </a:effectLst>
                <a:latin typeface="Cambria" pitchFamily="18" charset="0"/>
              </a:rPr>
              <a:t>4:29</a:t>
            </a:r>
            <a:r>
              <a:rPr lang="en-US" sz="2400" b="1" dirty="0" smtClean="0">
                <a:latin typeface="Cambria" pitchFamily="18" charset="0"/>
              </a:rPr>
              <a: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4:25 – 32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3354765"/>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 emphasis should not be on entertaining others but on edifying them.  We should avoid tearing people down and focus on building them up.  </a:t>
            </a:r>
          </a:p>
          <a:p>
            <a:pPr indent="457200">
              <a:spcAft>
                <a:spcPts val="1200"/>
              </a:spcAft>
            </a:pPr>
            <a:r>
              <a:rPr lang="en-US" sz="2400" b="1" dirty="0" smtClean="0">
                <a:latin typeface="Cambria" pitchFamily="18" charset="0"/>
              </a:rPr>
              <a:t>We all have heard: </a:t>
            </a:r>
            <a:r>
              <a:rPr lang="en-US" sz="2400" b="1" i="1" dirty="0" smtClean="0">
                <a:latin typeface="Cambria" pitchFamily="18" charset="0"/>
              </a:rPr>
              <a:t>“If you can’t say something nice, don’t say nothing at all.”</a:t>
            </a:r>
            <a:r>
              <a:rPr lang="en-US" sz="2400" b="1" dirty="0" smtClean="0">
                <a:latin typeface="Cambria" pitchFamily="18" charset="0"/>
              </a:rPr>
              <a:t>  Not bad advice.    </a:t>
            </a:r>
          </a:p>
          <a:p>
            <a:pPr indent="457200">
              <a:spcAft>
                <a:spcPts val="1200"/>
              </a:spcAft>
            </a:pPr>
            <a:r>
              <a:rPr lang="en-US" sz="2400" b="1" dirty="0" smtClean="0">
                <a:latin typeface="Cambria" pitchFamily="18" charset="0"/>
              </a:rPr>
              <a:t>If we could only learn to live by this simple rule, we’d save our families, friends, and churches from a world of pain.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4:25 – 32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416868"/>
          </a:xfrm>
          <a:prstGeom prst="rect">
            <a:avLst/>
          </a:prstGeom>
          <a:noFill/>
          <a:effectLst/>
        </p:spPr>
        <p:txBody>
          <a:bodyPr wrap="square" rtlCol="0">
            <a:spAutoFit/>
          </a:bodyPr>
          <a:lstStyle/>
          <a:p>
            <a:pPr indent="457200">
              <a:spcAft>
                <a:spcPts val="1200"/>
              </a:spcAft>
            </a:pPr>
            <a:r>
              <a:rPr lang="en-US" sz="2400" b="1" i="1" dirty="0" smtClean="0">
                <a:effectLst>
                  <a:outerShdw blurRad="38100" dist="38100" dir="2700000" algn="tl">
                    <a:srgbClr val="000000">
                      <a:alpha val="43137"/>
                    </a:srgbClr>
                  </a:outerShdw>
                </a:effectLst>
                <a:latin typeface="Cambria" pitchFamily="18" charset="0"/>
              </a:rPr>
              <a:t>From hateful attitudes and actions to loving ones</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4:30-32</a:t>
            </a:r>
            <a:r>
              <a:rPr lang="en-US" sz="2400" b="1" dirty="0" smtClean="0">
                <a:latin typeface="Cambria" pitchFamily="18" charset="0"/>
              </a:rPr>
              <a:t>).  Paul next inserts a thought that could be inserted after any of his five examples: “Do not grieve the Holy Spirit of God, by whom you were sealed for the day of redemption” (</a:t>
            </a:r>
            <a:r>
              <a:rPr lang="en-US" sz="2400" b="1" dirty="0" smtClean="0">
                <a:effectLst>
                  <a:outerShdw blurRad="38100" dist="38100" dir="2700000" algn="tl">
                    <a:srgbClr val="000000">
                      <a:alpha val="43137"/>
                    </a:srgbClr>
                  </a:outerShdw>
                </a:effectLst>
                <a:latin typeface="Cambria" pitchFamily="18" charset="0"/>
              </a:rPr>
              <a:t>4:30</a:t>
            </a:r>
            <a:r>
              <a:rPr lang="en-US" sz="2400" b="1" dirty="0" smtClean="0">
                <a:latin typeface="Cambria" pitchFamily="18" charset="0"/>
              </a:rPr>
              <a:t>).  Paul has already mentioned the work of the Holy Spirit in sealing us at the moment of salvation (</a:t>
            </a:r>
            <a:r>
              <a:rPr lang="en-US" sz="2400" b="1" dirty="0" smtClean="0">
                <a:effectLst>
                  <a:outerShdw blurRad="38100" dist="38100" dir="2700000" algn="tl">
                    <a:srgbClr val="000000">
                      <a:alpha val="43137"/>
                    </a:srgbClr>
                  </a:outerShdw>
                </a:effectLst>
                <a:latin typeface="Cambria" pitchFamily="18" charset="0"/>
              </a:rPr>
              <a:t>1:13</a:t>
            </a:r>
            <a:r>
              <a:rPr lang="en-US" sz="2400" b="1" dirty="0" smtClean="0">
                <a:latin typeface="Cambria" pitchFamily="18" charset="0"/>
              </a:rPr>
              <a:t>).   </a:t>
            </a:r>
          </a:p>
          <a:p>
            <a:pPr indent="457200">
              <a:spcAft>
                <a:spcPts val="1200"/>
              </a:spcAft>
            </a:pPr>
            <a:r>
              <a:rPr lang="en-US" sz="2400" b="1" dirty="0" smtClean="0">
                <a:latin typeface="Cambria" pitchFamily="18" charset="0"/>
              </a:rPr>
              <a:t>Yet his statement in </a:t>
            </a:r>
            <a:r>
              <a:rPr lang="en-US" sz="2400" b="1" dirty="0" smtClean="0">
                <a:effectLst>
                  <a:outerShdw blurRad="38100" dist="38100" dir="2700000" algn="tl">
                    <a:srgbClr val="000000">
                      <a:alpha val="43137"/>
                    </a:srgbClr>
                  </a:outerShdw>
                </a:effectLst>
                <a:latin typeface="Cambria" pitchFamily="18" charset="0"/>
              </a:rPr>
              <a:t>4:30</a:t>
            </a:r>
            <a:r>
              <a:rPr lang="en-US" sz="2400" b="1" dirty="0" smtClean="0">
                <a:latin typeface="Cambria" pitchFamily="18" charset="0"/>
              </a:rPr>
              <a:t> gives us insight into the fact that though the sealing is permanent, our sin can cause the Holy Spirit pain and distress.  The word “</a:t>
            </a:r>
            <a:r>
              <a:rPr lang="en-US" sz="2400" b="1" dirty="0" smtClean="0">
                <a:effectLst>
                  <a:outerShdw blurRad="38100" dist="38100" dir="2700000" algn="tl">
                    <a:srgbClr val="000000">
                      <a:alpha val="43137"/>
                    </a:srgbClr>
                  </a:outerShdw>
                </a:effectLst>
                <a:latin typeface="Cambria" pitchFamily="18" charset="0"/>
              </a:rPr>
              <a:t>grieve</a:t>
            </a:r>
            <a:r>
              <a:rPr lang="en-US" sz="2400" b="1" dirty="0" smtClean="0">
                <a:latin typeface="Cambria" pitchFamily="18" charset="0"/>
              </a:rPr>
              <a:t>” is the same word used to describe Jesus’ agonizing distress in the garden of Gethsemane on the night of His betrayal           (</a:t>
            </a:r>
            <a:r>
              <a:rPr lang="en-US" sz="2400" b="1" dirty="0" smtClean="0">
                <a:effectLst>
                  <a:outerShdw blurRad="38100" dist="38100" dir="2700000" algn="tl">
                    <a:srgbClr val="000000">
                      <a:alpha val="43137"/>
                    </a:srgbClr>
                  </a:outerShdw>
                </a:effectLst>
                <a:latin typeface="Cambria" pitchFamily="18" charset="0"/>
              </a:rPr>
              <a:t>Matt 26:37</a:t>
            </a:r>
            <a:r>
              <a:rPr lang="en-US" sz="2400" b="1" dirty="0" smtClean="0">
                <a:latin typeface="Cambria" pitchFamily="18" charset="0"/>
              </a:rPr>
              <a:t>).  When we lie, lash out in anger, steal, refuse to forgive, or insult or curse another, we literally cause the Spirit sorrow.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4:25 – 32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grpSp>
        <p:nvGrpSpPr>
          <p:cNvPr id="4" name="Group 3"/>
          <p:cNvGrpSpPr/>
          <p:nvPr/>
        </p:nvGrpSpPr>
        <p:grpSpPr>
          <a:xfrm>
            <a:off x="1066800" y="838200"/>
            <a:ext cx="6807200" cy="5105400"/>
            <a:chOff x="1066800" y="838200"/>
            <a:chExt cx="6807200" cy="5105400"/>
          </a:xfrm>
        </p:grpSpPr>
        <p:pic>
          <p:nvPicPr>
            <p:cNvPr id="44034" name="Picture 2" descr="Ephesians 4:30 Do not grieve the Holy Spirit of God, by whom you were  sealed for the day of redemption."/>
            <p:cNvPicPr>
              <a:picLocks noChangeAspect="1" noChangeArrowheads="1"/>
            </p:cNvPicPr>
            <p:nvPr/>
          </p:nvPicPr>
          <p:blipFill>
            <a:blip r:embed="rId2" cstate="print"/>
            <a:srcRect/>
            <a:stretch>
              <a:fillRect/>
            </a:stretch>
          </p:blipFill>
          <p:spPr bwMode="auto">
            <a:xfrm>
              <a:off x="1066800" y="838200"/>
              <a:ext cx="6807200" cy="5105400"/>
            </a:xfrm>
            <a:prstGeom prst="rect">
              <a:avLst/>
            </a:prstGeom>
            <a:noFill/>
            <a:ln>
              <a:noFill/>
            </a:ln>
          </p:spPr>
        </p:pic>
        <p:sp>
          <p:nvSpPr>
            <p:cNvPr id="3" name="TextBox 2"/>
            <p:cNvSpPr txBox="1"/>
            <p:nvPr/>
          </p:nvSpPr>
          <p:spPr>
            <a:xfrm>
              <a:off x="1066800" y="5514945"/>
              <a:ext cx="6781800" cy="400110"/>
            </a:xfrm>
            <a:prstGeom prst="rect">
              <a:avLst/>
            </a:prstGeom>
            <a:solidFill>
              <a:srgbClr val="D5F4FF"/>
            </a:solidFill>
            <a:ln>
              <a:noFill/>
            </a:ln>
          </p:spPr>
          <p:txBody>
            <a:bodyPr wrap="square" rtlCol="0" anchor="ctr" anchorCtr="0">
              <a:spAutoFit/>
            </a:bodyPr>
            <a:lstStyle/>
            <a:p>
              <a:pPr algn="ctr"/>
              <a:r>
                <a:rPr lang="en-US" sz="2000" b="1" dirty="0" smtClean="0">
                  <a:effectLst>
                    <a:outerShdw blurRad="38100" dist="38100" dir="2700000" algn="tl">
                      <a:srgbClr val="000000">
                        <a:alpha val="43137"/>
                      </a:srgbClr>
                    </a:outerShdw>
                  </a:effectLst>
                  <a:latin typeface="Arial Rounded MT Bold" pitchFamily="34" charset="0"/>
                </a:rPr>
                <a:t>                                       Ephesians 4:30</a:t>
              </a:r>
              <a:endParaRPr lang="en-US" sz="2000" b="1" dirty="0">
                <a:effectLst>
                  <a:outerShdw blurRad="38100" dist="38100" dir="2700000" algn="tl">
                    <a:srgbClr val="000000">
                      <a:alpha val="43137"/>
                    </a:srgbClr>
                  </a:outerShdw>
                </a:effectLst>
                <a:latin typeface="Arial Rounded MT Bold"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586145"/>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But when we walk in freedom, loving as Christ loved, caring as Christ cared, forgiving as Christ forgave, we delight the Spirit.  What powerful motivation for putting off the old and putting on the new!     </a:t>
            </a:r>
          </a:p>
          <a:p>
            <a:pPr indent="457200">
              <a:spcAft>
                <a:spcPts val="1200"/>
              </a:spcAft>
            </a:pPr>
            <a:r>
              <a:rPr lang="en-US" sz="2400" b="1" dirty="0" smtClean="0">
                <a:latin typeface="Cambria" pitchFamily="18" charset="0"/>
              </a:rPr>
              <a:t>With this reminder of the presence of the Holy Spirit, Paul lists </a:t>
            </a:r>
            <a:r>
              <a:rPr lang="en-US" sz="2400" b="1" i="1" u="sng" dirty="0" smtClean="0">
                <a:latin typeface="Cambria" pitchFamily="18" charset="0"/>
              </a:rPr>
              <a:t>six</a:t>
            </a:r>
            <a:r>
              <a:rPr lang="en-US" sz="2400" b="1" dirty="0" smtClean="0">
                <a:latin typeface="Cambria" pitchFamily="18" charset="0"/>
              </a:rPr>
              <a:t> </a:t>
            </a:r>
            <a:r>
              <a:rPr lang="en-US" sz="2400" b="1" i="1" u="sng" dirty="0" smtClean="0">
                <a:latin typeface="Cambria" pitchFamily="18" charset="0"/>
              </a:rPr>
              <a:t>vises</a:t>
            </a:r>
            <a:r>
              <a:rPr lang="en-US" sz="2400" b="1" dirty="0" smtClean="0">
                <a:latin typeface="Cambria" pitchFamily="18" charset="0"/>
              </a:rPr>
              <a:t> that reflect the attitudes and actions of an unkind, unforgiving, and hateful heart (</a:t>
            </a:r>
            <a:r>
              <a:rPr lang="en-US" sz="2400" b="1" dirty="0" smtClean="0">
                <a:effectLst>
                  <a:outerShdw blurRad="38100" dist="38100" dir="2700000" algn="tl">
                    <a:srgbClr val="000000">
                      <a:alpha val="43137"/>
                    </a:srgbClr>
                  </a:outerShdw>
                </a:effectLst>
                <a:latin typeface="Cambria" pitchFamily="18" charset="0"/>
              </a:rPr>
              <a:t>4:31</a:t>
            </a:r>
            <a:r>
              <a:rPr lang="en-US" sz="2400" b="1" dirty="0" smtClean="0">
                <a:latin typeface="Cambria" pitchFamily="18" charset="0"/>
              </a:rPr>
              <a:t>)</a:t>
            </a:r>
            <a:r>
              <a:rPr lang="en-US" sz="2400" b="1" dirty="0" smtClean="0">
                <a:effectLst>
                  <a:outerShdw blurRad="38100" dist="38100" dir="2700000" algn="tl">
                    <a:srgbClr val="000000">
                      <a:alpha val="43137"/>
                    </a:srgbClr>
                  </a:outerShdw>
                </a:effectLst>
                <a:latin typeface="Cambria" pitchFamily="18" charset="0"/>
              </a:rPr>
              <a:t>:</a:t>
            </a:r>
          </a:p>
          <a:p>
            <a:pPr marL="182880" indent="-182880">
              <a:spcAft>
                <a:spcPts val="600"/>
              </a:spcAft>
              <a:buFont typeface="Arial" pitchFamily="34" charset="0"/>
              <a:buChar char="•"/>
            </a:pPr>
            <a:r>
              <a:rPr lang="en-US" sz="2400" b="1" i="1" dirty="0" smtClean="0">
                <a:effectLst>
                  <a:outerShdw blurRad="38100" dist="38100" dir="2700000" algn="tl">
                    <a:srgbClr val="000000">
                      <a:alpha val="43137"/>
                    </a:srgbClr>
                  </a:outerShdw>
                </a:effectLst>
                <a:latin typeface="Cambria" pitchFamily="18" charset="0"/>
              </a:rPr>
              <a:t>bitterness</a:t>
            </a:r>
            <a:r>
              <a:rPr lang="en-US" sz="2400" b="1" dirty="0" smtClean="0">
                <a:latin typeface="Cambria" pitchFamily="18" charset="0"/>
              </a:rPr>
              <a:t> – harbors resentment; rejects reconciliation.</a:t>
            </a:r>
          </a:p>
          <a:p>
            <a:pPr marL="182880" indent="-182880">
              <a:spcAft>
                <a:spcPts val="600"/>
              </a:spcAft>
              <a:buFont typeface="Arial" pitchFamily="34" charset="0"/>
              <a:buChar char="•"/>
            </a:pPr>
            <a:r>
              <a:rPr lang="en-US" sz="2400" b="1" i="1" dirty="0" smtClean="0">
                <a:effectLst>
                  <a:outerShdw blurRad="38100" dist="38100" dir="2700000" algn="tl">
                    <a:srgbClr val="000000">
                      <a:alpha val="43137"/>
                    </a:srgbClr>
                  </a:outerShdw>
                </a:effectLst>
                <a:latin typeface="Cambria" pitchFamily="18" charset="0"/>
              </a:rPr>
              <a:t>rage</a:t>
            </a:r>
            <a:r>
              <a:rPr lang="en-US" sz="2400" b="1" dirty="0" smtClean="0">
                <a:latin typeface="Cambria" pitchFamily="18" charset="0"/>
              </a:rPr>
              <a:t> – deep-seated rage that fails to subside.</a:t>
            </a:r>
          </a:p>
          <a:p>
            <a:pPr marL="182880" indent="-182880">
              <a:spcAft>
                <a:spcPts val="600"/>
              </a:spcAft>
              <a:buFont typeface="Arial" pitchFamily="34" charset="0"/>
              <a:buChar char="•"/>
            </a:pPr>
            <a:r>
              <a:rPr lang="en-US" sz="2400" b="1" i="1" dirty="0" smtClean="0">
                <a:effectLst>
                  <a:outerShdw blurRad="38100" dist="38100" dir="2700000" algn="tl">
                    <a:srgbClr val="000000">
                      <a:alpha val="43137"/>
                    </a:srgbClr>
                  </a:outerShdw>
                </a:effectLst>
                <a:latin typeface="Cambria" pitchFamily="18" charset="0"/>
              </a:rPr>
              <a:t>anger</a:t>
            </a:r>
            <a:r>
              <a:rPr lang="en-US" sz="2400" b="1" dirty="0" smtClean="0">
                <a:latin typeface="Cambria" pitchFamily="18" charset="0"/>
              </a:rPr>
              <a:t> – uncontrollable temper with explosive outbursts.</a:t>
            </a:r>
          </a:p>
          <a:p>
            <a:pPr marL="182880" indent="-182880">
              <a:spcAft>
                <a:spcPts val="600"/>
              </a:spcAft>
              <a:buFont typeface="Arial" pitchFamily="34" charset="0"/>
              <a:buChar char="•"/>
            </a:pPr>
            <a:r>
              <a:rPr lang="en-US" sz="2400" b="1" i="1" dirty="0" smtClean="0">
                <a:effectLst>
                  <a:outerShdw blurRad="38100" dist="38100" dir="2700000" algn="tl">
                    <a:srgbClr val="000000">
                      <a:alpha val="43137"/>
                    </a:srgbClr>
                  </a:outerShdw>
                </a:effectLst>
                <a:latin typeface="Cambria" pitchFamily="18" charset="0"/>
              </a:rPr>
              <a:t>brawling</a:t>
            </a:r>
            <a:r>
              <a:rPr lang="en-US" sz="2400" b="1" dirty="0" smtClean="0">
                <a:latin typeface="Cambria" pitchFamily="18" charset="0"/>
              </a:rPr>
              <a:t> – loud outcries; disrupt peace, cause confusion. </a:t>
            </a:r>
          </a:p>
          <a:p>
            <a:pPr marL="182880" indent="-182880">
              <a:spcAft>
                <a:spcPts val="600"/>
              </a:spcAft>
              <a:buFont typeface="Arial" pitchFamily="34" charset="0"/>
              <a:buChar char="•"/>
            </a:pPr>
            <a:r>
              <a:rPr lang="en-US" sz="2400" b="1" i="1" dirty="0" smtClean="0">
                <a:effectLst>
                  <a:outerShdw blurRad="38100" dist="38100" dir="2700000" algn="tl">
                    <a:srgbClr val="000000">
                      <a:alpha val="43137"/>
                    </a:srgbClr>
                  </a:outerShdw>
                </a:effectLst>
                <a:latin typeface="Cambria" pitchFamily="18" charset="0"/>
              </a:rPr>
              <a:t>slander</a:t>
            </a:r>
            <a:r>
              <a:rPr lang="en-US" sz="2400" b="1" dirty="0" smtClean="0">
                <a:latin typeface="Cambria" pitchFamily="18" charset="0"/>
              </a:rPr>
              <a:t> – destroying the reputation of others thru gossip.</a:t>
            </a:r>
          </a:p>
          <a:p>
            <a:pPr marL="182880" indent="-182880">
              <a:spcAft>
                <a:spcPts val="600"/>
              </a:spcAft>
              <a:buFont typeface="Arial" pitchFamily="34" charset="0"/>
              <a:buChar char="•"/>
            </a:pPr>
            <a:r>
              <a:rPr lang="en-US" sz="2400" b="1" i="1" dirty="0" smtClean="0">
                <a:effectLst>
                  <a:outerShdw blurRad="38100" dist="38100" dir="2700000" algn="tl">
                    <a:srgbClr val="000000">
                      <a:alpha val="43137"/>
                    </a:srgbClr>
                  </a:outerShdw>
                </a:effectLst>
                <a:latin typeface="Cambria" pitchFamily="18" charset="0"/>
              </a:rPr>
              <a:t>malice</a:t>
            </a:r>
            <a:r>
              <a:rPr lang="en-US" sz="2400" b="1" dirty="0" smtClean="0">
                <a:latin typeface="Cambria" pitchFamily="18" charset="0"/>
              </a:rPr>
              <a:t> – harming others by intentional acts of wickedness.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4:25 – 32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1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1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247317"/>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Consistent with his theme of “off with the old, on with the new,” Paul exhorts the Ephesians to replace these six hateful vices with three loving virtues (</a:t>
            </a:r>
            <a:r>
              <a:rPr lang="en-US" sz="2400" b="1" dirty="0" smtClean="0">
                <a:effectLst>
                  <a:outerShdw blurRad="38100" dist="38100" dir="2700000" algn="tl">
                    <a:srgbClr val="000000">
                      <a:alpha val="43137"/>
                    </a:srgbClr>
                  </a:outerShdw>
                </a:effectLst>
                <a:latin typeface="Cambria" pitchFamily="18" charset="0"/>
              </a:rPr>
              <a:t>4:32</a:t>
            </a:r>
            <a:r>
              <a:rPr lang="en-US" sz="2400" b="1" dirty="0" smtClean="0">
                <a:latin typeface="Cambria" pitchFamily="18" charset="0"/>
              </a:rPr>
              <a:t>):      </a:t>
            </a:r>
          </a:p>
          <a:p>
            <a:pPr marL="182880" indent="-182880">
              <a:spcAft>
                <a:spcPts val="1200"/>
              </a:spcAft>
              <a:buFont typeface="Arial" pitchFamily="34" charset="0"/>
              <a:buChar char="•"/>
            </a:pPr>
            <a:r>
              <a:rPr lang="en-US" sz="2400" b="1" i="1" dirty="0" smtClean="0">
                <a:effectLst>
                  <a:outerShdw blurRad="38100" dist="38100" dir="2700000" algn="tl">
                    <a:srgbClr val="000000">
                      <a:alpha val="43137"/>
                    </a:srgbClr>
                  </a:outerShdw>
                </a:effectLst>
                <a:latin typeface="Cambria" pitchFamily="18" charset="0"/>
              </a:rPr>
              <a:t>kindness</a:t>
            </a:r>
            <a:r>
              <a:rPr lang="en-US" sz="2400" b="1" dirty="0" smtClean="0">
                <a:latin typeface="Cambria" pitchFamily="18" charset="0"/>
              </a:rPr>
              <a:t> – acting graciously and mercifully toward other, just as God has with us (</a:t>
            </a:r>
            <a:r>
              <a:rPr lang="en-US" sz="2400" b="1" dirty="0" smtClean="0">
                <a:effectLst>
                  <a:outerShdw blurRad="38100" dist="38100" dir="2700000" algn="tl">
                    <a:srgbClr val="000000">
                      <a:alpha val="43137"/>
                    </a:srgbClr>
                  </a:outerShdw>
                </a:effectLst>
                <a:latin typeface="Cambria" pitchFamily="18" charset="0"/>
              </a:rPr>
              <a:t>2:4-5</a:t>
            </a:r>
            <a:r>
              <a:rPr lang="en-US" sz="2400" b="1" dirty="0" smtClean="0">
                <a:latin typeface="Cambria" pitchFamily="18" charset="0"/>
              </a:rPr>
              <a:t>).</a:t>
            </a:r>
          </a:p>
          <a:p>
            <a:pPr marL="182880" indent="-182880">
              <a:spcAft>
                <a:spcPts val="1200"/>
              </a:spcAft>
              <a:buFont typeface="Arial" pitchFamily="34" charset="0"/>
              <a:buChar char="•"/>
            </a:pPr>
            <a:r>
              <a:rPr lang="en-US" sz="2400" b="1" i="1" dirty="0" smtClean="0">
                <a:effectLst>
                  <a:outerShdw blurRad="38100" dist="38100" dir="2700000" algn="tl">
                    <a:srgbClr val="000000">
                      <a:alpha val="43137"/>
                    </a:srgbClr>
                  </a:outerShdw>
                </a:effectLst>
                <a:latin typeface="Cambria" pitchFamily="18" charset="0"/>
              </a:rPr>
              <a:t>compassionate</a:t>
            </a:r>
            <a:r>
              <a:rPr lang="en-US" sz="2400" b="1" dirty="0" smtClean="0">
                <a:latin typeface="Cambria" pitchFamily="18" charset="0"/>
              </a:rPr>
              <a:t> – (</a:t>
            </a:r>
            <a:r>
              <a:rPr lang="en-US" sz="2400" b="1" i="1" dirty="0" smtClean="0">
                <a:latin typeface="Cambria" pitchFamily="18" charset="0"/>
              </a:rPr>
              <a:t>tender-heartedness</a:t>
            </a:r>
            <a:r>
              <a:rPr lang="en-US" sz="2400" b="1" dirty="0" smtClean="0">
                <a:latin typeface="Cambria" pitchFamily="18" charset="0"/>
              </a:rPr>
              <a:t>) offering care and comfort to those in need, just as the Holy Spirit has come alongside us as our Helper (</a:t>
            </a:r>
            <a:r>
              <a:rPr lang="en-US" sz="2400" b="1" dirty="0" smtClean="0">
                <a:effectLst>
                  <a:outerShdw blurRad="38100" dist="38100" dir="2700000" algn="tl">
                    <a:srgbClr val="000000">
                      <a:alpha val="43137"/>
                    </a:srgbClr>
                  </a:outerShdw>
                </a:effectLst>
                <a:latin typeface="Cambria" pitchFamily="18" charset="0"/>
              </a:rPr>
              <a:t>John 14:16</a:t>
            </a:r>
            <a:r>
              <a:rPr lang="en-US" sz="2400" b="1" dirty="0" smtClean="0">
                <a:latin typeface="Cambria" pitchFamily="18" charset="0"/>
              </a:rPr>
              <a:t>).</a:t>
            </a:r>
          </a:p>
          <a:p>
            <a:pPr marL="182880" indent="-182880">
              <a:spcAft>
                <a:spcPts val="1200"/>
              </a:spcAft>
              <a:buFont typeface="Arial" pitchFamily="34" charset="0"/>
              <a:buChar char="•"/>
            </a:pPr>
            <a:r>
              <a:rPr lang="en-US" sz="2400" b="1" i="1" dirty="0" smtClean="0">
                <a:effectLst>
                  <a:outerShdw blurRad="38100" dist="38100" dir="2700000" algn="tl">
                    <a:srgbClr val="000000">
                      <a:alpha val="43137"/>
                    </a:srgbClr>
                  </a:outerShdw>
                </a:effectLst>
                <a:latin typeface="Cambria" pitchFamily="18" charset="0"/>
              </a:rPr>
              <a:t>forgiveness</a:t>
            </a:r>
            <a:r>
              <a:rPr lang="en-US" sz="2400" b="1" dirty="0" smtClean="0">
                <a:latin typeface="Cambria" pitchFamily="18" charset="0"/>
              </a:rPr>
              <a:t> – extending reconciliation to those who have offended or harmed us, just as Christ has forgiven us (</a:t>
            </a:r>
            <a:r>
              <a:rPr lang="en-US" sz="2400" b="1" dirty="0" smtClean="0">
                <a:effectLst>
                  <a:outerShdw blurRad="38100" dist="38100" dir="2700000" algn="tl">
                    <a:srgbClr val="000000">
                      <a:alpha val="43137"/>
                    </a:srgbClr>
                  </a:outerShdw>
                </a:effectLst>
                <a:latin typeface="Cambria" pitchFamily="18" charset="0"/>
              </a:rPr>
              <a:t>1:7</a:t>
            </a:r>
            <a:r>
              <a:rPr lang="en-US" sz="2400" b="1" dirty="0" smtClean="0">
                <a:latin typeface="Cambria" pitchFamily="18" charset="0"/>
              </a:rPr>
              <a:t>).</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4:25 – 32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rgbClr val="00B050">
            <a:alpha val="60000"/>
          </a:srgbClr>
        </a:solidFill>
        <a:effectLst/>
      </p:bgPr>
    </p:bg>
    <p:spTree>
      <p:nvGrpSpPr>
        <p:cNvPr id="1" name=""/>
        <p:cNvGrpSpPr/>
        <p:nvPr/>
      </p:nvGrpSpPr>
      <p:grpSpPr>
        <a:xfrm>
          <a:off x="0" y="0"/>
          <a:ext cx="0" cy="0"/>
          <a:chOff x="0" y="0"/>
          <a:chExt cx="0" cy="0"/>
        </a:xfrm>
      </p:grpSpPr>
      <p:pic>
        <p:nvPicPr>
          <p:cNvPr id="2" name="Picture 1" descr="4 - 32.jpg"/>
          <p:cNvPicPr>
            <a:picLocks noChangeAspect="1"/>
          </p:cNvPicPr>
          <p:nvPr/>
        </p:nvPicPr>
        <p:blipFill>
          <a:blip r:embed="rId2" cstate="print"/>
          <a:stretch>
            <a:fillRect/>
          </a:stretch>
        </p:blipFill>
        <p:spPr>
          <a:xfrm>
            <a:off x="1447800" y="304800"/>
            <a:ext cx="6324600" cy="63246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83209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When it comes to how we dress, the occasion determines the wardrobe.  If we want to ratchet up the level of formality, we might don sharp tuxedoes or elegant evening gowns.  If we’re headed to the office, a coat and tie or “business casual” outfit might do the trick.   </a:t>
            </a:r>
          </a:p>
          <a:p>
            <a:pPr indent="457200">
              <a:spcAft>
                <a:spcPts val="1200"/>
              </a:spcAft>
            </a:pPr>
            <a:r>
              <a:rPr lang="en-US" sz="2400" b="1" dirty="0" smtClean="0">
                <a:latin typeface="Cambria" pitchFamily="18" charset="0"/>
              </a:rPr>
              <a:t>A day at the beach means flip-flops and swim gear.  Let’s face it—the way you dress does impact how people perceive you.  Of course, clothing doesn’t change who you are </a:t>
            </a:r>
            <a:r>
              <a:rPr lang="en-US" sz="2400" b="1" i="1" dirty="0" smtClean="0">
                <a:effectLst>
                  <a:outerShdw blurRad="38100" dist="38100" dir="2700000" algn="tl">
                    <a:srgbClr val="000000">
                      <a:alpha val="43137"/>
                    </a:srgbClr>
                  </a:outerShdw>
                </a:effectLst>
                <a:latin typeface="Cambria" pitchFamily="18" charset="0"/>
              </a:rPr>
              <a:t>inside</a:t>
            </a:r>
            <a:r>
              <a:rPr lang="en-US" sz="2400" b="1" dirty="0" smtClean="0">
                <a:latin typeface="Cambria" pitchFamily="18" charset="0"/>
              </a:rPr>
              <a:t>; but who you are </a:t>
            </a:r>
            <a:r>
              <a:rPr lang="en-US" sz="2400" b="1" i="1" dirty="0" smtClean="0">
                <a:effectLst>
                  <a:outerShdw blurRad="38100" dist="38100" dir="2700000" algn="tl">
                    <a:srgbClr val="000000">
                      <a:alpha val="43137"/>
                    </a:srgbClr>
                  </a:outerShdw>
                </a:effectLst>
                <a:latin typeface="Cambria" pitchFamily="18" charset="0"/>
              </a:rPr>
              <a:t>inside</a:t>
            </a:r>
            <a:r>
              <a:rPr lang="en-US" sz="2400" b="1" dirty="0" smtClean="0">
                <a:latin typeface="Cambria" pitchFamily="18" charset="0"/>
              </a:rPr>
              <a:t> does affect your choice of clothing.</a:t>
            </a:r>
          </a:p>
          <a:p>
            <a:pPr indent="457200"/>
            <a:r>
              <a:rPr lang="en-US" sz="2400" b="1" dirty="0" smtClean="0">
                <a:latin typeface="Cambria" pitchFamily="18" charset="0"/>
              </a:rPr>
              <a:t>The Christian life is no different.  In Ephesians, Paul tells us that we must wear the right “</a:t>
            </a:r>
            <a:r>
              <a:rPr lang="en-US" sz="2400" b="1" dirty="0" smtClean="0">
                <a:effectLst>
                  <a:outerShdw blurRad="38100" dist="38100" dir="2700000" algn="tl">
                    <a:srgbClr val="000000">
                      <a:alpha val="43137"/>
                    </a:srgbClr>
                  </a:outerShdw>
                </a:effectLst>
                <a:latin typeface="Cambria" pitchFamily="18" charset="0"/>
              </a:rPr>
              <a:t>clothes</a:t>
            </a:r>
            <a:r>
              <a:rPr lang="en-US" sz="2400" b="1" dirty="0" smtClean="0">
                <a:latin typeface="Cambria" pitchFamily="18" charset="0"/>
              </a:rPr>
              <a:t>” to match the new life we have in Christ.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4:17 – 32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57075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 exhorts the Ephesians –and us– to rid our closets of the stained, tattered, and filthy garments of our past and to replace them with the clean, fresh wardrobe custom-tailored by the Spirit.  When we do, we reflect the holiness of God, follow the example of Christ, and avoid grieving the Holy Spirit of promise.  </a:t>
            </a:r>
          </a:p>
          <a:p>
            <a:pPr indent="457200">
              <a:spcAft>
                <a:spcPts val="1200"/>
              </a:spcAft>
            </a:pPr>
            <a:r>
              <a:rPr lang="en-US" sz="2400" b="1" dirty="0" smtClean="0">
                <a:latin typeface="Cambria" pitchFamily="18" charset="0"/>
              </a:rPr>
              <a:t>Of course, every one of us will inevitably fail on occasion, slipping into our old habits, reviving old vices, and repeating past sins.  Yet, </a:t>
            </a:r>
            <a:r>
              <a:rPr lang="en-US" sz="2400" b="1" dirty="0" smtClean="0">
                <a:effectLst>
                  <a:outerShdw blurRad="38100" dist="38100" dir="2700000" algn="tl">
                    <a:srgbClr val="000000">
                      <a:alpha val="43137"/>
                    </a:srgbClr>
                  </a:outerShdw>
                </a:effectLst>
                <a:latin typeface="Cambria" pitchFamily="18" charset="0"/>
              </a:rPr>
              <a:t>1John 1:9</a:t>
            </a:r>
            <a:r>
              <a:rPr lang="en-US" sz="2400" b="1" dirty="0" smtClean="0">
                <a:latin typeface="Cambria" pitchFamily="18" charset="0"/>
              </a:rPr>
              <a:t> provides an immediate means of restoring our righteous garments when we’ve stained them with sin </a:t>
            </a:r>
            <a:r>
              <a:rPr lang="en-US" sz="2000" b="1" dirty="0" smtClean="0">
                <a:effectLst>
                  <a:outerShdw blurRad="38100" dist="38100" dir="2700000" algn="tl">
                    <a:srgbClr val="000000">
                      <a:alpha val="43137"/>
                    </a:srgbClr>
                  </a:outerShdw>
                </a:effectLst>
                <a:latin typeface="Cambria" pitchFamily="18" charset="0"/>
              </a:rPr>
              <a:t>&gt;</a:t>
            </a:r>
            <a:r>
              <a:rPr lang="en-US" sz="2400" b="1" dirty="0" smtClean="0">
                <a:latin typeface="Cambria" pitchFamily="18" charset="0"/>
              </a:rPr>
              <a:t>  </a:t>
            </a:r>
            <a:r>
              <a:rPr lang="en-US" sz="2400" b="1" i="1" dirty="0" smtClean="0">
                <a:latin typeface="Cambria" pitchFamily="18" charset="0"/>
              </a:rPr>
              <a:t>“If we confess our sins, He is faithful and just to forgive us our sins and to cleanse us from all unrighteousness.”</a:t>
            </a:r>
            <a:r>
              <a:rPr lang="en-US" sz="2400" b="1" dirty="0" smtClean="0">
                <a:latin typeface="Cambria" pitchFamily="18" charset="0"/>
              </a:rPr>
              <a:t>   </a:t>
            </a:r>
          </a:p>
          <a:p>
            <a:pPr indent="457200">
              <a:spcAft>
                <a:spcPts val="1200"/>
              </a:spcAft>
            </a:pPr>
            <a:r>
              <a:rPr lang="en-US" sz="2400" b="1" dirty="0" smtClean="0">
                <a:effectLst>
                  <a:outerShdw blurRad="38100" dist="38100" dir="2700000" algn="tl">
                    <a:srgbClr val="000000">
                      <a:alpha val="43137"/>
                    </a:srgbClr>
                  </a:outerShdw>
                </a:effectLst>
                <a:latin typeface="Cambria" pitchFamily="18" charset="0"/>
              </a:rPr>
              <a:t>Swindoll</a:t>
            </a:r>
            <a:r>
              <a:rPr lang="en-US" sz="2400" b="1" dirty="0" smtClean="0">
                <a:latin typeface="Cambria" pitchFamily="18" charset="0"/>
              </a:rPr>
              <a:t> calls this verse “</a:t>
            </a:r>
            <a:r>
              <a:rPr lang="en-US" sz="2400" b="1" dirty="0" smtClean="0">
                <a:effectLst>
                  <a:outerShdw blurRad="38100" dist="38100" dir="2700000" algn="tl">
                    <a:srgbClr val="000000">
                      <a:alpha val="43137"/>
                    </a:srgbClr>
                  </a:outerShdw>
                </a:effectLst>
                <a:latin typeface="Cambria" pitchFamily="18" charset="0"/>
              </a:rPr>
              <a:t>The</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Christian bar of soap</a:t>
            </a:r>
            <a:r>
              <a:rPr lang="en-US" sz="2400" b="1" dirty="0" smtClean="0">
                <a:latin typeface="Cambria" pitchFamily="18" charset="0"/>
              </a:rPr>
              <a: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4:25 – 32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393954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When your new clothing gets a smudge, stain, or tear, don’t ignore it!  Turn to Christ quickly; deal immediately and openly with your sin.  Confess it—</a:t>
            </a:r>
            <a:r>
              <a:rPr lang="en-US" sz="2400" b="1" i="1" dirty="0" smtClean="0">
                <a:latin typeface="Cambria" pitchFamily="18" charset="0"/>
              </a:rPr>
              <a:t>all of it</a:t>
            </a:r>
            <a:r>
              <a:rPr lang="en-US" sz="2400" b="1" dirty="0" smtClean="0">
                <a:latin typeface="Cambria" pitchFamily="18" charset="0"/>
              </a:rPr>
              <a:t>—and experience His merciful restoration.  </a:t>
            </a:r>
          </a:p>
          <a:p>
            <a:pPr indent="457200">
              <a:spcAft>
                <a:spcPts val="1200"/>
              </a:spcAft>
            </a:pPr>
            <a:r>
              <a:rPr lang="en-US" sz="2400" b="1" dirty="0" smtClean="0">
                <a:latin typeface="Cambria" pitchFamily="18" charset="0"/>
              </a:rPr>
              <a:t>Continually lay your life before Him as a living sacrifice (</a:t>
            </a:r>
            <a:r>
              <a:rPr lang="en-US" sz="2400" b="1" dirty="0" smtClean="0">
                <a:effectLst>
                  <a:outerShdw blurRad="38100" dist="38100" dir="2700000" algn="tl">
                    <a:srgbClr val="000000">
                      <a:alpha val="43137"/>
                    </a:srgbClr>
                  </a:outerShdw>
                </a:effectLst>
                <a:latin typeface="Cambria" pitchFamily="18" charset="0"/>
              </a:rPr>
              <a:t>Rom 12:1-2</a:t>
            </a:r>
            <a:r>
              <a:rPr lang="en-US" sz="2400" b="1" dirty="0" smtClean="0">
                <a:latin typeface="Cambria" pitchFamily="18" charset="0"/>
              </a:rPr>
              <a:t>), and learn to walk tall and clean, clothed in the splendid righteousness provided to us free of charge.  Make it your aim to exemplify the truth that those who have new life through Christ should live a new life through the Spirit.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4:25 – 32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effectLst/>
      </p:bgPr>
    </p:bg>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228600" y="152400"/>
            <a:ext cx="8686800" cy="6553200"/>
          </a:xfrm>
          <a:prstGeom prst="rect">
            <a:avLst/>
          </a:prstGeom>
          <a:ln>
            <a:noFill/>
          </a:ln>
          <a:effectLst>
            <a:outerShdw blurRad="190500" algn="tl" rotWithShape="0">
              <a:srgbClr val="000000">
                <a:alpha val="70000"/>
              </a:srgbClr>
            </a:outerShdw>
          </a:effectLst>
        </p:spPr>
      </p:pic>
      <p:pic>
        <p:nvPicPr>
          <p:cNvPr id="4" name="Picture 3" descr="https://i0.wp.com/www.ldsdaily.com/wp-content/uploads/2016/04/Check-Out-These-Six-Stunning-Digital-Paintings-of-Jesus-Christ.jpg?resize=768%2C384&amp;ssl=1"/>
          <p:cNvPicPr/>
          <p:nvPr/>
        </p:nvPicPr>
        <p:blipFill>
          <a:blip r:embed="rId3" cstate="print"/>
          <a:srcRect l="42308"/>
          <a:stretch>
            <a:fillRect/>
          </a:stretch>
        </p:blipFill>
        <p:spPr bwMode="auto">
          <a:xfrm>
            <a:off x="990600" y="304800"/>
            <a:ext cx="7239000" cy="6248400"/>
          </a:xfrm>
          <a:prstGeom prst="rect">
            <a:avLst/>
          </a:prstGeom>
          <a:ln>
            <a:noFill/>
          </a:ln>
          <a:effectLst>
            <a:outerShdw blurRad="190500" algn="tl" rotWithShape="0">
              <a:srgbClr val="000000">
                <a:alpha val="70000"/>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2000"/>
                                  </p:stCondLst>
                                  <p:childTnLst>
                                    <p:set>
                                      <p:cBhvr>
                                        <p:cTn id="10" dur="1" fill="hold">
                                          <p:stCondLst>
                                            <p:cond delay="0"/>
                                          </p:stCondLst>
                                        </p:cTn>
                                        <p:tgtEl>
                                          <p:spTgt spid="4"/>
                                        </p:tgtEl>
                                        <p:attrNameLst>
                                          <p:attrName>style.visibility</p:attrName>
                                        </p:attrNameLst>
                                      </p:cBhvr>
                                      <p:to>
                                        <p:strVal val="visible"/>
                                      </p:to>
                                    </p:set>
                                    <p:animEffect transition="in" filter="diamond(out)">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1"/>
            <a:ext cx="8458200" cy="64633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13July 2022</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3"/>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Book of Ephesians</a:t>
            </a:r>
            <a:endParaRPr lang="en-US" sz="30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endParaRPr>
          </a:p>
        </p:txBody>
      </p:sp>
      <p:sp>
        <p:nvSpPr>
          <p:cNvPr id="4" name="TextBox 3"/>
          <p:cNvSpPr txBox="1"/>
          <p:nvPr/>
        </p:nvSpPr>
        <p:spPr>
          <a:xfrm>
            <a:off x="304800" y="2133600"/>
            <a:ext cx="8534400" cy="3539430"/>
          </a:xfrm>
          <a:prstGeom prst="rect">
            <a:avLst/>
          </a:prstGeom>
          <a:noFill/>
        </p:spPr>
        <p:txBody>
          <a:bodyPr wrap="square" lIns="0" tIns="91440" rIns="0" bIns="91440" rtlCol="0">
            <a:spAutoFit/>
          </a:bodyPr>
          <a:lstStyle/>
          <a:p>
            <a:pPr marL="274320" indent="-274320">
              <a:spcAft>
                <a:spcPts val="2400"/>
              </a:spcAft>
            </a:pPr>
            <a:r>
              <a:rPr lang="en-US" sz="3200" b="1" dirty="0" smtClean="0">
                <a:solidFill>
                  <a:srgbClr val="C00000"/>
                </a:solidFill>
                <a:latin typeface="Britannic Bold" pitchFamily="34" charset="0"/>
              </a:rPr>
              <a:t>	</a:t>
            </a:r>
            <a:r>
              <a:rPr lang="en-US" sz="3000" b="1" dirty="0" smtClean="0">
                <a:solidFill>
                  <a:srgbClr val="C00000"/>
                </a:solidFill>
                <a:latin typeface="Britannic Bold" pitchFamily="34" charset="0"/>
              </a:rPr>
              <a:t>Before next class, read the below verses in the NIV and in one other versions of the Bible, i.e., NKJV, NRSV, KJV, CEV, etc … </a:t>
            </a:r>
          </a:p>
          <a:p>
            <a:pPr marL="731520" indent="-274320" algn="ctr">
              <a:spcAft>
                <a:spcPts val="600"/>
              </a:spcAft>
            </a:pPr>
            <a:r>
              <a:rPr lang="en-US" sz="3200" b="1" dirty="0" smtClean="0">
                <a:solidFill>
                  <a:prstClr val="black"/>
                </a:solidFill>
                <a:effectLst>
                  <a:outerShdw blurRad="38100" dist="38100" dir="2700000" algn="tl">
                    <a:srgbClr val="000000">
                      <a:alpha val="43137"/>
                    </a:srgbClr>
                  </a:outerShdw>
                </a:effectLst>
                <a:latin typeface="Cambria" pitchFamily="18" charset="0"/>
              </a:rPr>
              <a:t>Chapter 5:1 – 14 </a:t>
            </a:r>
          </a:p>
          <a:p>
            <a:pPr marL="731520" indent="-274320" algn="ctr">
              <a:spcAft>
                <a:spcPts val="600"/>
              </a:spcAft>
            </a:pPr>
            <a:r>
              <a:rPr lang="en-US" sz="3200" b="1" dirty="0" smtClean="0">
                <a:solidFill>
                  <a:prstClr val="black"/>
                </a:solidFill>
                <a:effectLst>
                  <a:outerShdw blurRad="38100" dist="38100" dir="2700000" algn="tl">
                    <a:srgbClr val="000000">
                      <a:alpha val="43137"/>
                    </a:srgbClr>
                  </a:outerShdw>
                </a:effectLst>
                <a:latin typeface="Cambria" pitchFamily="18" charset="0"/>
              </a:rPr>
              <a:t>“From Walking in Darkness </a:t>
            </a:r>
          </a:p>
          <a:p>
            <a:pPr marL="731520" indent="-274320" algn="ctr">
              <a:spcAft>
                <a:spcPts val="600"/>
              </a:spcAft>
            </a:pPr>
            <a:r>
              <a:rPr lang="en-US" sz="3200" b="1" dirty="0" smtClean="0">
                <a:solidFill>
                  <a:prstClr val="black"/>
                </a:solidFill>
                <a:effectLst>
                  <a:outerShdw blurRad="38100" dist="38100" dir="2700000" algn="tl">
                    <a:srgbClr val="000000">
                      <a:alpha val="43137"/>
                    </a:srgbClr>
                  </a:outerShdw>
                </a:effectLst>
                <a:latin typeface="Cambria" pitchFamily="18" charset="0"/>
              </a:rPr>
              <a:t>To Living in Light”  </a:t>
            </a:r>
            <a:endParaRPr lang="en-US" sz="3200" b="1" dirty="0" smtClean="0">
              <a:solidFill>
                <a:prstClr val="black"/>
              </a:solidFill>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24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34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44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par>
                          <p:cTn id="29" fill="hold">
                            <p:stCondLst>
                              <p:cond delay="5400"/>
                            </p:stCondLst>
                            <p:childTnLst>
                              <p:par>
                                <p:cTn id="30" presetID="22" presetClass="entr" presetSubtype="8" fill="hold" nodeType="after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wipe(left)">
                                      <p:cBhvr>
                                        <p:cTn id="32"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4093428"/>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Before we can put on our </a:t>
            </a:r>
            <a:r>
              <a:rPr lang="en-US" sz="2400" b="1" i="1" u="sng" dirty="0" smtClean="0">
                <a:latin typeface="Cambria" pitchFamily="18" charset="0"/>
              </a:rPr>
              <a:t>new</a:t>
            </a:r>
            <a:r>
              <a:rPr lang="en-US" sz="2400" b="1" dirty="0" smtClean="0">
                <a:latin typeface="Cambria" pitchFamily="18" charset="0"/>
              </a:rPr>
              <a:t> clothes, we first need to take off our </a:t>
            </a:r>
            <a:r>
              <a:rPr lang="en-US" sz="2400" b="1" i="1" u="sng" dirty="0" smtClean="0">
                <a:latin typeface="Cambria" pitchFamily="18" charset="0"/>
              </a:rPr>
              <a:t>old</a:t>
            </a:r>
            <a:r>
              <a:rPr lang="en-US" sz="2400" b="1" dirty="0" smtClean="0">
                <a:latin typeface="Cambria" pitchFamily="18" charset="0"/>
              </a:rPr>
              <a:t> ones.  Thankfully, in </a:t>
            </a:r>
            <a:r>
              <a:rPr lang="en-US" sz="2400" b="1" dirty="0" smtClean="0">
                <a:effectLst>
                  <a:outerShdw blurRad="38100" dist="38100" dir="2700000" algn="tl">
                    <a:srgbClr val="000000">
                      <a:alpha val="43137"/>
                    </a:srgbClr>
                  </a:outerShdw>
                </a:effectLst>
                <a:latin typeface="Cambria" pitchFamily="18" charset="0"/>
              </a:rPr>
              <a:t>Ephesians 4:17-32</a:t>
            </a:r>
            <a:r>
              <a:rPr lang="en-US" sz="2400" b="1" dirty="0" smtClean="0">
                <a:latin typeface="Cambria" pitchFamily="18" charset="0"/>
              </a:rPr>
              <a:t>, Paul tells us how to do both and gives us two contrasting pictures </a:t>
            </a:r>
            <a:r>
              <a:rPr lang="en-US" sz="2400" b="1" dirty="0" smtClean="0">
                <a:effectLst>
                  <a:outerShdw blurRad="38100" dist="38100" dir="2700000" algn="tl">
                    <a:srgbClr val="000000">
                      <a:alpha val="43137"/>
                    </a:srgbClr>
                  </a:outerShdw>
                </a:effectLst>
                <a:latin typeface="Cambria" pitchFamily="18" charset="0"/>
              </a:rPr>
              <a:t>. . .</a:t>
            </a:r>
            <a:r>
              <a:rPr lang="en-US" sz="2400" b="1" dirty="0" smtClean="0">
                <a:latin typeface="Cambria" pitchFamily="18" charset="0"/>
              </a:rPr>
              <a:t>   </a:t>
            </a:r>
          </a:p>
          <a:p>
            <a:pPr indent="457200">
              <a:spcAft>
                <a:spcPts val="1200"/>
              </a:spcAft>
            </a:pPr>
            <a:r>
              <a:rPr lang="en-US" sz="2400" b="1" dirty="0" smtClean="0">
                <a:latin typeface="Cambria" pitchFamily="18" charset="0"/>
              </a:rPr>
              <a:t>The </a:t>
            </a:r>
            <a:r>
              <a:rPr lang="en-US" sz="2400" b="1" i="1" u="sng" dirty="0" smtClean="0">
                <a:effectLst>
                  <a:outerShdw blurRad="38100" dist="38100" dir="2700000" algn="tl">
                    <a:srgbClr val="000000">
                      <a:alpha val="43137"/>
                    </a:srgbClr>
                  </a:outerShdw>
                </a:effectLst>
                <a:latin typeface="Cambria" pitchFamily="18" charset="0"/>
              </a:rPr>
              <a:t>old</a:t>
            </a:r>
            <a:r>
              <a:rPr lang="en-US" sz="2400" b="1" dirty="0" smtClean="0">
                <a:latin typeface="Cambria" pitchFamily="18" charset="0"/>
              </a:rPr>
              <a:t>, raggedy person we once were </a:t>
            </a:r>
            <a:r>
              <a:rPr lang="en-US" sz="2400" b="1" dirty="0" smtClean="0">
                <a:effectLst>
                  <a:outerShdw blurRad="38100" dist="38100" dir="2700000" algn="tl">
                    <a:srgbClr val="000000">
                      <a:alpha val="43137"/>
                    </a:srgbClr>
                  </a:outerShdw>
                </a:effectLst>
                <a:latin typeface="Cambria" pitchFamily="18" charset="0"/>
              </a:rPr>
              <a:t>. . .</a:t>
            </a:r>
            <a:r>
              <a:rPr lang="en-US" sz="2400" b="1" dirty="0" smtClean="0">
                <a:latin typeface="Cambria" pitchFamily="18" charset="0"/>
              </a:rPr>
              <a:t> and the </a:t>
            </a:r>
            <a:r>
              <a:rPr lang="en-US" sz="2400" b="1" i="1" u="sng" dirty="0" smtClean="0">
                <a:effectLst>
                  <a:outerShdw blurRad="38100" dist="38100" dir="2700000" algn="tl">
                    <a:srgbClr val="000000">
                      <a:alpha val="43137"/>
                    </a:srgbClr>
                  </a:outerShdw>
                </a:effectLst>
                <a:latin typeface="Cambria" pitchFamily="18" charset="0"/>
              </a:rPr>
              <a:t>new</a:t>
            </a:r>
            <a:r>
              <a:rPr lang="en-US" sz="2400" b="1" dirty="0" smtClean="0">
                <a:latin typeface="Cambria" pitchFamily="18" charset="0"/>
              </a:rPr>
              <a:t>, radiant person we’re meant to be.  </a:t>
            </a:r>
          </a:p>
          <a:p>
            <a:pPr indent="457200">
              <a:spcAft>
                <a:spcPts val="1200"/>
              </a:spcAft>
            </a:pPr>
            <a:r>
              <a:rPr lang="en-US" sz="2400" b="1" dirty="0" smtClean="0">
                <a:latin typeface="Cambria" pitchFamily="18" charset="0"/>
              </a:rPr>
              <a:t>The believer’s change of clothes is an important piece of the overall message of Ephesians:  </a:t>
            </a:r>
            <a:r>
              <a:rPr lang="en-US" sz="2400" b="1" i="1" dirty="0" smtClean="0">
                <a:latin typeface="Cambria" pitchFamily="18" charset="0"/>
              </a:rPr>
              <a:t>Because believers have new life through Christ, they ought to live a new life through the Spirit</a:t>
            </a:r>
            <a:r>
              <a:rPr lang="en-US" sz="2400" b="1" dirty="0" smtClean="0">
                <a:latin typeface="Cambria" pitchFamily="18" charset="0"/>
              </a:rPr>
              <a: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4:17 – 32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pic>
        <p:nvPicPr>
          <p:cNvPr id="2050" name="Picture 2" descr="Ephesians 4:17-24: Three Steps to Become Holy – God Centered Life"/>
          <p:cNvPicPr>
            <a:picLocks noChangeAspect="1" noChangeArrowheads="1"/>
          </p:cNvPicPr>
          <p:nvPr/>
        </p:nvPicPr>
        <p:blipFill>
          <a:blip r:embed="rId2" cstate="print"/>
          <a:srcRect/>
          <a:stretch>
            <a:fillRect/>
          </a:stretch>
        </p:blipFill>
        <p:spPr bwMode="auto">
          <a:xfrm>
            <a:off x="2133600" y="1066800"/>
            <a:ext cx="4724400" cy="47244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diamond(out)">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04800" y="1219200"/>
            <a:ext cx="8534400" cy="4154984"/>
          </a:xfrm>
          <a:prstGeom prst="rect">
            <a:avLst/>
          </a:prstGeom>
          <a:gradFill flip="none" rotWithShape="1">
            <a:gsLst>
              <a:gs pos="0">
                <a:srgbClr val="5E9EFF"/>
              </a:gs>
              <a:gs pos="39999">
                <a:srgbClr val="85C2FF"/>
              </a:gs>
              <a:gs pos="70000">
                <a:srgbClr val="C4D6EB"/>
              </a:gs>
              <a:gs pos="100000">
                <a:srgbClr val="FFEBFA"/>
              </a:gs>
            </a:gsLst>
            <a:lin ang="2700000" scaled="1"/>
            <a:tileRect/>
          </a:gra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baseline="30000" dirty="0" smtClean="0">
                <a:effectLst>
                  <a:outerShdw blurRad="38100" dist="38100" dir="2700000" algn="tl">
                    <a:srgbClr val="000000">
                      <a:alpha val="43137"/>
                    </a:srgbClr>
                  </a:outerShdw>
                </a:effectLst>
                <a:latin typeface="Georgia" pitchFamily="18" charset="0"/>
              </a:rPr>
              <a:t>17</a:t>
            </a:r>
            <a:r>
              <a:rPr lang="en-US" sz="2800" i="1" dirty="0" smtClean="0">
                <a:latin typeface="Georgia" pitchFamily="18" charset="0"/>
              </a:rPr>
              <a:t>So I tell you this, and insist on it in the Lord, that you must no longer live as the Gentiles do, in the futility of their thinking.  </a:t>
            </a:r>
            <a:r>
              <a:rPr lang="en-US" sz="2800" b="1" baseline="30000" dirty="0" smtClean="0">
                <a:effectLst>
                  <a:outerShdw blurRad="38100" dist="38100" dir="2700000" algn="tl">
                    <a:srgbClr val="000000">
                      <a:alpha val="43137"/>
                    </a:srgbClr>
                  </a:outerShdw>
                </a:effectLst>
                <a:latin typeface="Georgia" pitchFamily="18" charset="0"/>
              </a:rPr>
              <a:t>18</a:t>
            </a:r>
            <a:r>
              <a:rPr lang="en-US" sz="2800" i="1" dirty="0" smtClean="0">
                <a:latin typeface="Georgia" pitchFamily="18" charset="0"/>
              </a:rPr>
              <a:t>They are darkened in their understanding and separated from the life of God because of the ignorance that is in them due to the hardening of their hearts.  </a:t>
            </a:r>
            <a:r>
              <a:rPr lang="en-US" sz="2800" b="1" baseline="30000" dirty="0" smtClean="0">
                <a:effectLst>
                  <a:outerShdw blurRad="38100" dist="38100" dir="2700000" algn="tl">
                    <a:srgbClr val="000000">
                      <a:alpha val="43137"/>
                    </a:srgbClr>
                  </a:outerShdw>
                </a:effectLst>
                <a:latin typeface="Georgia" pitchFamily="18" charset="0"/>
              </a:rPr>
              <a:t>19</a:t>
            </a:r>
            <a:r>
              <a:rPr lang="en-US" sz="2800" i="1" dirty="0" smtClean="0">
                <a:latin typeface="Georgia" pitchFamily="18" charset="0"/>
              </a:rPr>
              <a:t>Having lost all sensitivity, they have given themselves over to sensuality so as to indulge in every kind of impurity, and they are full of greed.</a:t>
            </a:r>
          </a:p>
        </p:txBody>
      </p:sp>
      <p:grpSp>
        <p:nvGrpSpPr>
          <p:cNvPr id="5"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7"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4:17 – 19		</a:t>
              </a:r>
            </a:p>
          </p:txBody>
        </p:sp>
        <p:pic>
          <p:nvPicPr>
            <p:cNvPr id="8"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57075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Remember the tattered, soiled rags of sin you wore before you came to Christ?  Maybe you were saved a little later in life, and those memories haven’t faded as quickly as you had hoped.  </a:t>
            </a:r>
          </a:p>
          <a:p>
            <a:pPr indent="457200">
              <a:spcAft>
                <a:spcPts val="1200"/>
              </a:spcAft>
            </a:pPr>
            <a:r>
              <a:rPr lang="en-US" sz="2400" b="1" dirty="0" smtClean="0">
                <a:latin typeface="Cambria" pitchFamily="18" charset="0"/>
              </a:rPr>
              <a:t>But chances are that all of us keep a set of old clothes in the closet so we can slip back into familiar, comfortable patterns of sin every now and then.  That’s why Paul told us to make a clean break with the past, to throw out all of our filthy rages for good.  </a:t>
            </a:r>
          </a:p>
          <a:p>
            <a:pPr indent="457200">
              <a:spcAft>
                <a:spcPts val="1200"/>
              </a:spcAft>
            </a:pPr>
            <a:r>
              <a:rPr lang="en-US" sz="2400" b="1" dirty="0" smtClean="0">
                <a:latin typeface="Cambria" pitchFamily="18" charset="0"/>
              </a:rPr>
              <a:t>In </a:t>
            </a:r>
            <a:r>
              <a:rPr lang="en-US" sz="2400" b="1" dirty="0" smtClean="0">
                <a:effectLst>
                  <a:outerShdw blurRad="38100" dist="38100" dir="2700000" algn="tl">
                    <a:srgbClr val="000000">
                      <a:alpha val="43137"/>
                    </a:srgbClr>
                  </a:outerShdw>
                </a:effectLst>
                <a:latin typeface="Cambria" pitchFamily="18" charset="0"/>
              </a:rPr>
              <a:t>4:17</a:t>
            </a:r>
            <a:r>
              <a:rPr lang="en-US" sz="2400" b="1" dirty="0" smtClean="0">
                <a:latin typeface="Cambria" pitchFamily="18" charset="0"/>
              </a:rPr>
              <a:t>, Paul return to the same thought with which he began chapter 4, his exhortation to “walk in a manner worthy of the calling with which you have been called” (</a:t>
            </a:r>
            <a:r>
              <a:rPr lang="en-US" sz="2400" b="1" dirty="0" smtClean="0">
                <a:effectLst>
                  <a:outerShdw blurRad="38100" dist="38100" dir="2700000" algn="tl">
                    <a:srgbClr val="000000">
                      <a:alpha val="43137"/>
                    </a:srgbClr>
                  </a:outerShdw>
                </a:effectLst>
                <a:latin typeface="Cambria" pitchFamily="18" charset="0"/>
              </a:rPr>
              <a:t>4:1</a:t>
            </a:r>
            <a:r>
              <a:rPr lang="en-US" sz="2400" b="1" dirty="0" smtClean="0">
                <a:latin typeface="Cambria" pitchFamily="18" charset="0"/>
              </a:rPr>
              <a:t>).  Yet in </a:t>
            </a:r>
            <a:r>
              <a:rPr lang="en-US" sz="2400" b="1" dirty="0" smtClean="0">
                <a:effectLst>
                  <a:outerShdw blurRad="38100" dist="38100" dir="2700000" algn="tl">
                    <a:srgbClr val="000000">
                      <a:alpha val="43137"/>
                    </a:srgbClr>
                  </a:outerShdw>
                </a:effectLst>
                <a:latin typeface="Cambria" pitchFamily="18" charset="0"/>
              </a:rPr>
              <a:t>4:17</a:t>
            </a:r>
            <a:r>
              <a:rPr lang="en-US" sz="2400" b="1" dirty="0" smtClean="0">
                <a:latin typeface="Cambria" pitchFamily="18" charset="0"/>
              </a:rPr>
              <a:t> he expresses it by negating its opposite: </a:t>
            </a:r>
            <a:r>
              <a:rPr lang="en-US" sz="2400" b="1" i="1" dirty="0" smtClean="0">
                <a:latin typeface="Cambria" pitchFamily="18" charset="0"/>
              </a:rPr>
              <a:t>“that you walk no longer just as the Gentiles also walk.” </a:t>
            </a:r>
            <a:r>
              <a:rPr lang="en-US" sz="2400" b="1" dirty="0" smtClean="0">
                <a:latin typeface="Cambria" pitchFamily="18" charset="0"/>
              </a:rPr>
              <a: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4:17 – 19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0"/>
            <a:ext cx="8534400" cy="520142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This also alludes to Paul’s description of the spiritually dead unbeliever mentioned in chapter 2: “And you were dead in your trespasses and sins, in which you formerly walked according to the course of this world” (</a:t>
            </a:r>
            <a:r>
              <a:rPr lang="en-US" sz="2400" b="1" dirty="0" smtClean="0">
                <a:effectLst>
                  <a:outerShdw blurRad="38100" dist="38100" dir="2700000" algn="tl">
                    <a:srgbClr val="000000">
                      <a:alpha val="43137"/>
                    </a:srgbClr>
                  </a:outerShdw>
                </a:effectLst>
                <a:latin typeface="Cambria" pitchFamily="18" charset="0"/>
              </a:rPr>
              <a:t>2:12</a:t>
            </a:r>
            <a:r>
              <a:rPr lang="en-US" sz="2400" b="1" dirty="0" smtClean="0">
                <a:latin typeface="Cambria" pitchFamily="18" charset="0"/>
              </a:rPr>
              <a:t>).  </a:t>
            </a:r>
          </a:p>
          <a:p>
            <a:pPr indent="457200">
              <a:spcAft>
                <a:spcPts val="1200"/>
              </a:spcAft>
            </a:pPr>
            <a:r>
              <a:rPr lang="en-US" sz="2400" b="1" dirty="0" smtClean="0">
                <a:latin typeface="Cambria" pitchFamily="18" charset="0"/>
              </a:rPr>
              <a:t>The idea of “walking like the Gentiles”: refers to the old sinful lives the Ephesians lived before placing their trust in Christ (</a:t>
            </a:r>
            <a:r>
              <a:rPr lang="en-US" sz="2400" b="1" i="1" dirty="0" smtClean="0">
                <a:effectLst>
                  <a:outerShdw blurRad="38100" dist="38100" dir="2700000" algn="tl">
                    <a:srgbClr val="000000">
                      <a:alpha val="43137"/>
                    </a:srgbClr>
                  </a:outerShdw>
                </a:effectLst>
                <a:latin typeface="Cambria" pitchFamily="18" charset="0"/>
              </a:rPr>
              <a:t>cf.,</a:t>
            </a:r>
            <a:r>
              <a:rPr lang="en-US" sz="2400" b="1" dirty="0" smtClean="0">
                <a:effectLst>
                  <a:outerShdw blurRad="38100" dist="38100" dir="2700000" algn="tl">
                    <a:srgbClr val="000000">
                      <a:alpha val="43137"/>
                    </a:srgbClr>
                  </a:outerShdw>
                </a:effectLst>
                <a:latin typeface="Cambria" pitchFamily="18" charset="0"/>
              </a:rPr>
              <a:t> 1Thes 4:5</a:t>
            </a:r>
            <a:r>
              <a:rPr lang="en-US" sz="2400" b="1" dirty="0" smtClean="0">
                <a:latin typeface="Cambria" pitchFamily="18" charset="0"/>
              </a:rPr>
              <a:t>).  Back then, their thoughts were futile—foolish.  They had no goal, purpose, or consideration for God.  </a:t>
            </a:r>
          </a:p>
          <a:p>
            <a:pPr indent="457200">
              <a:spcAft>
                <a:spcPts val="1200"/>
              </a:spcAft>
            </a:pPr>
            <a:r>
              <a:rPr lang="en-US" sz="2400" b="1" dirty="0" smtClean="0">
                <a:latin typeface="Cambria" pitchFamily="18" charset="0"/>
              </a:rPr>
              <a:t>In order to help the Ephesians discard their grubby garments, Paul clearly defined what those articles of stained clothing really were: a dark mind (</a:t>
            </a:r>
            <a:r>
              <a:rPr lang="en-US" sz="2400" b="1" dirty="0" smtClean="0">
                <a:effectLst>
                  <a:outerShdw blurRad="38100" dist="38100" dir="2700000" algn="tl">
                    <a:srgbClr val="000000">
                      <a:alpha val="43137"/>
                    </a:srgbClr>
                  </a:outerShdw>
                </a:effectLst>
                <a:latin typeface="Cambria" pitchFamily="18" charset="0"/>
              </a:rPr>
              <a:t>4:17-18</a:t>
            </a:r>
            <a:r>
              <a:rPr lang="en-US" sz="2400" b="1" dirty="0" smtClean="0">
                <a:latin typeface="Cambria" pitchFamily="18" charset="0"/>
              </a:rPr>
              <a:t>), a hard heart (</a:t>
            </a:r>
            <a:r>
              <a:rPr lang="en-US" sz="2400" b="1" dirty="0" smtClean="0">
                <a:effectLst>
                  <a:outerShdw blurRad="38100" dist="38100" dir="2700000" algn="tl">
                    <a:srgbClr val="000000">
                      <a:alpha val="43137"/>
                    </a:srgbClr>
                  </a:outerShdw>
                </a:effectLst>
                <a:latin typeface="Cambria" pitchFamily="18" charset="0"/>
              </a:rPr>
              <a:t>4:18-19</a:t>
            </a:r>
            <a:r>
              <a:rPr lang="en-US" sz="2400" b="1" dirty="0" smtClean="0">
                <a:latin typeface="Cambria" pitchFamily="18" charset="0"/>
              </a:rPr>
              <a:t>), and a sin-filled life (</a:t>
            </a:r>
            <a:r>
              <a:rPr lang="en-US" sz="2400" b="1" dirty="0" smtClean="0">
                <a:effectLst>
                  <a:outerShdw blurRad="38100" dist="38100" dir="2700000" algn="tl">
                    <a:srgbClr val="000000">
                      <a:alpha val="43137"/>
                    </a:srgbClr>
                  </a:outerShdw>
                </a:effectLst>
                <a:latin typeface="Cambria" pitchFamily="18" charset="0"/>
              </a:rPr>
              <a:t>4:19</a:t>
            </a:r>
            <a:r>
              <a:rPr lang="en-US" sz="2400" b="1" dirty="0" smtClean="0">
                <a:latin typeface="Cambria" pitchFamily="18" charset="0"/>
              </a:rPr>
              <a:t>). </a:t>
            </a:r>
            <a:r>
              <a:rPr lang="en-US" sz="2400" b="1" i="1" dirty="0" smtClean="0">
                <a:latin typeface="Cambria" pitchFamily="18" charset="0"/>
              </a:rPr>
              <a:t> </a:t>
            </a:r>
            <a:r>
              <a:rPr lang="en-US" sz="2400" b="1" dirty="0" smtClean="0">
                <a:latin typeface="Cambria" pitchFamily="18" charset="0"/>
              </a:rPr>
              <a:t> </a:t>
            </a:r>
          </a:p>
        </p:txBody>
      </p:sp>
      <p:grpSp>
        <p:nvGrpSpPr>
          <p:cNvPr id="2" name="Group 6"/>
          <p:cNvGrpSpPr/>
          <p:nvPr/>
        </p:nvGrpSpPr>
        <p:grpSpPr>
          <a:xfrm>
            <a:off x="304800" y="152400"/>
            <a:ext cx="8519160" cy="914400"/>
            <a:chOff x="379141" y="152400"/>
            <a:chExt cx="8460059" cy="914400"/>
          </a:xfrm>
          <a:effectLst>
            <a:outerShdw blurRad="50800" dist="50800" dir="18900000" algn="bl" rotWithShape="0">
              <a:prstClr val="black">
                <a:alpha val="70000"/>
              </a:prstClr>
            </a:outerShdw>
          </a:effectLst>
        </p:grpSpPr>
        <p:sp>
          <p:nvSpPr>
            <p:cNvPr id="9" name="Title 1"/>
            <p:cNvSpPr txBox="1">
              <a:spLocks/>
            </p:cNvSpPr>
            <p:nvPr/>
          </p:nvSpPr>
          <p:spPr>
            <a:xfrm>
              <a:off x="379141" y="152400"/>
              <a:ext cx="8460059" cy="914400"/>
            </a:xfrm>
            <a:prstGeom prst="rect">
              <a:avLst/>
            </a:prstGeom>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Ephesians 4:17 – 19	</a:t>
              </a:r>
            </a:p>
          </p:txBody>
        </p:sp>
        <p:pic>
          <p:nvPicPr>
            <p:cNvPr id="10" name="Picture 3" descr="Scroll.png"/>
            <p:cNvPicPr>
              <a:picLocks noChangeAspect="1"/>
            </p:cNvPicPr>
            <p:nvPr/>
          </p:nvPicPr>
          <p:blipFill>
            <a:blip r:embed="rId2" cstate="print"/>
            <a:srcRect/>
            <a:stretch>
              <a:fillRect/>
            </a:stretch>
          </p:blipFill>
          <p:spPr bwMode="auto">
            <a:xfrm>
              <a:off x="7162800" y="228600"/>
              <a:ext cx="1524000" cy="774700"/>
            </a:xfrm>
            <a:prstGeom prst="rect">
              <a:avLst/>
            </a:prstGeom>
            <a:noFill/>
            <a:ln w="25400">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33012</TotalTime>
  <Words>4178</Words>
  <Application>Microsoft Office PowerPoint</Application>
  <PresentationFormat>On-screen Show (4:3)</PresentationFormat>
  <Paragraphs>136</Paragraphs>
  <Slides>43</Slides>
  <Notes>3</Notes>
  <HiddenSlides>0</HiddenSlides>
  <MMClips>0</MMClips>
  <ScaleCrop>false</ScaleCrop>
  <HeadingPairs>
    <vt:vector size="4" baseType="variant">
      <vt:variant>
        <vt:lpstr>Theme</vt:lpstr>
      </vt:variant>
      <vt:variant>
        <vt:i4>2</vt:i4>
      </vt:variant>
      <vt:variant>
        <vt:lpstr>Slide Titles</vt:lpstr>
      </vt:variant>
      <vt:variant>
        <vt:i4>43</vt:i4>
      </vt:variant>
    </vt:vector>
  </HeadingPairs>
  <TitlesOfParts>
    <vt:vector size="45" baseType="lpstr">
      <vt:lpstr>Trek</vt:lpstr>
      <vt:lpstr>1_Trek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6434</cp:revision>
  <dcterms:created xsi:type="dcterms:W3CDTF">2016-10-08T19:35:00Z</dcterms:created>
  <dcterms:modified xsi:type="dcterms:W3CDTF">2022-07-04T19:21:50Z</dcterms:modified>
</cp:coreProperties>
</file>